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Lst>
  <p:notesMasterIdLst>
    <p:notesMasterId r:id="rId5"/>
  </p:notesMasterIdLst>
  <p:sldIdLst>
    <p:sldId id="324" r:id="rId4"/>
    <p:sldId id="326" r:id="rId6"/>
    <p:sldId id="285" r:id="rId7"/>
    <p:sldId id="265" r:id="rId8"/>
    <p:sldId id="323" r:id="rId9"/>
    <p:sldId id="258" r:id="rId10"/>
    <p:sldId id="259" r:id="rId11"/>
    <p:sldId id="286" r:id="rId12"/>
    <p:sldId id="262" r:id="rId13"/>
    <p:sldId id="266" r:id="rId14"/>
    <p:sldId id="260" r:id="rId15"/>
    <p:sldId id="268" r:id="rId16"/>
    <p:sldId id="275" r:id="rId17"/>
    <p:sldId id="269" r:id="rId18"/>
    <p:sldId id="274" r:id="rId19"/>
    <p:sldId id="270" r:id="rId20"/>
    <p:sldId id="271" r:id="rId21"/>
    <p:sldId id="273" r:id="rId22"/>
    <p:sldId id="287" r:id="rId23"/>
    <p:sldId id="261" r:id="rId24"/>
    <p:sldId id="277" r:id="rId25"/>
    <p:sldId id="278" r:id="rId26"/>
    <p:sldId id="279" r:id="rId27"/>
    <p:sldId id="280" r:id="rId28"/>
    <p:sldId id="281" r:id="rId29"/>
    <p:sldId id="282" r:id="rId30"/>
    <p:sldId id="283" r:id="rId31"/>
    <p:sldId id="284" r:id="rId32"/>
    <p:sldId id="263" r:id="rId33"/>
    <p:sldId id="288" r:id="rId34"/>
    <p:sldId id="289" r:id="rId35"/>
    <p:sldId id="290" r:id="rId36"/>
    <p:sldId id="293" r:id="rId37"/>
    <p:sldId id="291" r:id="rId38"/>
    <p:sldId id="294" r:id="rId39"/>
    <p:sldId id="295" r:id="rId40"/>
    <p:sldId id="296" r:id="rId41"/>
    <p:sldId id="297" r:id="rId42"/>
    <p:sldId id="327" r:id="rId43"/>
    <p:sldId id="26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63" d="100"/>
          <a:sy n="63" d="100"/>
        </p:scale>
        <p:origin x="76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FD42F7-718C-4B98-AAEC-167E6DDD60A7}"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B2AA4F-B828-4D7C-AFD3-893933DAFCB4}"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D8EF79C-73B4-409B-8DE6-FE7AEF7F432D}" type="slidenum">
              <a:rPr kumimoji="0" lang="en-ID" sz="1200" b="0" i="0" u="none" strike="noStrike" kern="1200" cap="none" spc="0" normalizeH="0" baseline="0" noProof="0" smtClean="0">
                <a:ln>
                  <a:noFill/>
                </a:ln>
                <a:solidFill>
                  <a:prstClr val="black"/>
                </a:solidFill>
                <a:effectLst/>
                <a:uLnTx/>
                <a:uFillTx/>
                <a:latin typeface="Calibri" panose="020F0502020204030204"/>
                <a:ea typeface="+mn-ea"/>
                <a:cs typeface="+mn-cs"/>
              </a:rPr>
            </a:fld>
            <a:endParaRPr kumimoji="0" lang="en-ID"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Text Placeholder 2"/>
          <p:cNvSpPr>
            <a:spLocks noGrp="1"/>
          </p:cNvSpPr>
          <p:nvPr>
            <p:ph type="body" idx="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US"/>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B618960-8005-486C-9A75-10CB2AAC16F9}" type="slidenum">
              <a:rPr lang="en-US" smtClean="0"/>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US"/>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18960-8005-486C-9A75-10CB2AAC16F9}" type="slidenum">
              <a:rPr lang="en-US" smtClean="0"/>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endParaRPr lang="en-US"/>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E5AB0216-F0F8-434C-B623-943A66D36C40}" type="datetimeFigureOut">
              <a:rPr lang="en-US">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15EBF3F-89A1-4254-A74A-C143CB1E6AC1}" type="slidenum">
              <a:rPr lang="en-US">
                <a:solidFill>
                  <a:prstClr val="black">
                    <a:tint val="75000"/>
                  </a:prstClr>
                </a:solidFill>
              </a:rPr>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5.xml"/><Relationship Id="rId8" Type="http://schemas.openxmlformats.org/officeDocument/2006/relationships/slideLayout" Target="../slideLayouts/slideLayout24.xml"/><Relationship Id="rId7" Type="http://schemas.openxmlformats.org/officeDocument/2006/relationships/slideLayout" Target="../slideLayouts/slideLayout23.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2" Type="http://schemas.openxmlformats.org/officeDocument/2006/relationships/theme" Target="../theme/theme2.xml"/><Relationship Id="rId11" Type="http://schemas.openxmlformats.org/officeDocument/2006/relationships/slideLayout" Target="../slideLayouts/slideLayout27.xml"/><Relationship Id="rId10" Type="http://schemas.openxmlformats.org/officeDocument/2006/relationships/slideLayout" Target="../slideLayouts/slideLayout26.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AB0216-F0F8-434C-B623-943A66D36C40}" type="datetimeFigureOut">
              <a:rPr lang="en-US" smtClean="0">
                <a:solidFill>
                  <a:prstClr val="black">
                    <a:tint val="75000"/>
                  </a:prstClr>
                </a:solidFill>
              </a:rPr>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5EBF3F-89A1-4254-A74A-C143CB1E6AC1}" type="slidenum">
              <a:rPr lang="en-US" smtClean="0">
                <a:solidFill>
                  <a:prstClr val="black">
                    <a:tint val="75000"/>
                  </a:prstClr>
                </a:solidFill>
              </a:rPr>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www.classpoint.app/" TargetMode="External"/><Relationship Id="rId1" Type="http://schemas.openxmlformats.org/officeDocument/2006/relationships/hyperlink" Target="https://www.copilot.com/" TargetMode="Externa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19.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article-summarizer.scholarcy.com/" TargetMode="Externa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8.jpeg"/><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jpe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hyperlink" Target="http://www.connectedpapers.com/" TargetMode="Externa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gradFill flip="none" rotWithShape="1">
            <a:gsLst>
              <a:gs pos="80000">
                <a:srgbClr val="18928E"/>
              </a:gs>
              <a:gs pos="0">
                <a:srgbClr val="031B25"/>
              </a:gs>
              <a:gs pos="39000">
                <a:srgbClr val="052D3D"/>
              </a:gs>
              <a:gs pos="100000">
                <a:srgbClr val="2EF4E0"/>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1" name="Picture 20" descr="A picture containing text, light, night sky, ocean floor&#10;&#10;Description automatically generated"/>
          <p:cNvPicPr>
            <a:picLocks noChangeAspect="1"/>
          </p:cNvPicPr>
          <p:nvPr/>
        </p:nvPicPr>
        <p:blipFill rotWithShape="1">
          <a:blip r:embed="rId1">
            <a:alphaModFix amt="68000"/>
            <a:extLst>
              <a:ext uri="{28A0092B-C50C-407E-A947-70E740481C1C}">
                <a14:useLocalDpi xmlns:a14="http://schemas.microsoft.com/office/drawing/2010/main" val="0"/>
              </a:ext>
            </a:extLst>
          </a:blip>
          <a:srcRect l="6030" t="13036" r="30942" b="20496"/>
          <a:stretch>
            <a:fillRect/>
          </a:stretch>
        </p:blipFill>
        <p:spPr>
          <a:xfrm>
            <a:off x="0" y="0"/>
            <a:ext cx="12192000" cy="6858000"/>
          </a:xfrm>
          <a:custGeom>
            <a:avLst/>
            <a:gdLst>
              <a:gd name="connsiteX0" fmla="*/ 0 w 12192001"/>
              <a:gd name="connsiteY0" fmla="*/ 0 h 6868295"/>
              <a:gd name="connsiteX1" fmla="*/ 12192001 w 12192001"/>
              <a:gd name="connsiteY1" fmla="*/ 0 h 6868295"/>
              <a:gd name="connsiteX2" fmla="*/ 12192001 w 12192001"/>
              <a:gd name="connsiteY2" fmla="*/ 6868295 h 6868295"/>
              <a:gd name="connsiteX3" fmla="*/ 0 w 12192001"/>
              <a:gd name="connsiteY3" fmla="*/ 6868295 h 6868295"/>
            </a:gdLst>
            <a:ahLst/>
            <a:cxnLst>
              <a:cxn ang="0">
                <a:pos x="connsiteX0" y="connsiteY0"/>
              </a:cxn>
              <a:cxn ang="0">
                <a:pos x="connsiteX1" y="connsiteY1"/>
              </a:cxn>
              <a:cxn ang="0">
                <a:pos x="connsiteX2" y="connsiteY2"/>
              </a:cxn>
              <a:cxn ang="0">
                <a:pos x="connsiteX3" y="connsiteY3"/>
              </a:cxn>
            </a:cxnLst>
            <a:rect l="l" t="t" r="r" b="b"/>
            <a:pathLst>
              <a:path w="12192001" h="6868295">
                <a:moveTo>
                  <a:pt x="0" y="0"/>
                </a:moveTo>
                <a:lnTo>
                  <a:pt x="12192001" y="0"/>
                </a:lnTo>
                <a:lnTo>
                  <a:pt x="12192001" y="6868295"/>
                </a:lnTo>
                <a:lnTo>
                  <a:pt x="0" y="6868295"/>
                </a:lnTo>
                <a:close/>
              </a:path>
            </a:pathLst>
          </a:custGeom>
        </p:spPr>
      </p:pic>
      <p:grpSp>
        <p:nvGrpSpPr>
          <p:cNvPr id="14" name="Group 13"/>
          <p:cNvGrpSpPr/>
          <p:nvPr/>
        </p:nvGrpSpPr>
        <p:grpSpPr>
          <a:xfrm rot="16200000">
            <a:off x="376392" y="-1057496"/>
            <a:ext cx="517484" cy="1270268"/>
            <a:chOff x="12681679" y="524656"/>
            <a:chExt cx="1109272" cy="2722934"/>
          </a:xfrm>
        </p:grpSpPr>
        <p:sp>
          <p:nvSpPr>
            <p:cNvPr id="15" name="Oval 14"/>
            <p:cNvSpPr/>
            <p:nvPr/>
          </p:nvSpPr>
          <p:spPr>
            <a:xfrm>
              <a:off x="12681679" y="524656"/>
              <a:ext cx="1109272" cy="1109272"/>
            </a:xfrm>
            <a:prstGeom prst="ellipse">
              <a:avLst/>
            </a:prstGeom>
            <a:solidFill>
              <a:srgbClr val="0425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p:cNvSpPr/>
            <p:nvPr/>
          </p:nvSpPr>
          <p:spPr>
            <a:xfrm>
              <a:off x="12681679" y="1331487"/>
              <a:ext cx="1109272" cy="1109272"/>
            </a:xfrm>
            <a:prstGeom prst="ellipse">
              <a:avLst/>
            </a:prstGeom>
            <a:solidFill>
              <a:srgbClr val="0C5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p:cNvSpPr/>
            <p:nvPr/>
          </p:nvSpPr>
          <p:spPr>
            <a:xfrm>
              <a:off x="12681679" y="2138318"/>
              <a:ext cx="1109272" cy="1109272"/>
            </a:xfrm>
            <a:prstGeom prst="ellipse">
              <a:avLst/>
            </a:prstGeom>
            <a:solidFill>
              <a:srgbClr val="2EF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9" name="Freeform: Shape 18"/>
          <p:cNvSpPr/>
          <p:nvPr/>
        </p:nvSpPr>
        <p:spPr>
          <a:xfrm>
            <a:off x="9530862" y="0"/>
            <a:ext cx="2661138" cy="2575084"/>
          </a:xfrm>
          <a:custGeom>
            <a:avLst/>
            <a:gdLst>
              <a:gd name="connsiteX0" fmla="*/ 454114 w 2661138"/>
              <a:gd name="connsiteY0" fmla="*/ 0 h 2575084"/>
              <a:gd name="connsiteX1" fmla="*/ 2548361 w 2661138"/>
              <a:gd name="connsiteY1" fmla="*/ 0 h 2575084"/>
              <a:gd name="connsiteX2" fmla="*/ 2549034 w 2661138"/>
              <a:gd name="connsiteY2" fmla="*/ 590 h 2575084"/>
              <a:gd name="connsiteX3" fmla="*/ 2658697 w 2661138"/>
              <a:gd name="connsiteY3" fmla="*/ 119814 h 2575084"/>
              <a:gd name="connsiteX4" fmla="*/ 2661138 w 2661138"/>
              <a:gd name="connsiteY4" fmla="*/ 123078 h 2575084"/>
              <a:gd name="connsiteX5" fmla="*/ 2661138 w 2661138"/>
              <a:gd name="connsiteY5" fmla="*/ 2025708 h 2575084"/>
              <a:gd name="connsiteX6" fmla="*/ 2658697 w 2661138"/>
              <a:gd name="connsiteY6" fmla="*/ 2028972 h 2575084"/>
              <a:gd name="connsiteX7" fmla="*/ 1500691 w 2661138"/>
              <a:gd name="connsiteY7" fmla="*/ 2575084 h 2575084"/>
              <a:gd name="connsiteX8" fmla="*/ 0 w 2661138"/>
              <a:gd name="connsiteY8" fmla="*/ 1074393 h 2575084"/>
              <a:gd name="connsiteX9" fmla="*/ 439542 w 2661138"/>
              <a:gd name="connsiteY9" fmla="*/ 13244 h 2575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61138" h="2575084">
                <a:moveTo>
                  <a:pt x="454114" y="0"/>
                </a:moveTo>
                <a:lnTo>
                  <a:pt x="2548361" y="0"/>
                </a:lnTo>
                <a:lnTo>
                  <a:pt x="2549034" y="590"/>
                </a:lnTo>
                <a:cubicBezTo>
                  <a:pt x="2587677" y="38323"/>
                  <a:pt x="2624291" y="78124"/>
                  <a:pt x="2658697" y="119814"/>
                </a:cubicBezTo>
                <a:lnTo>
                  <a:pt x="2661138" y="123078"/>
                </a:lnTo>
                <a:lnTo>
                  <a:pt x="2661138" y="2025708"/>
                </a:lnTo>
                <a:lnTo>
                  <a:pt x="2658697" y="2028972"/>
                </a:lnTo>
                <a:cubicBezTo>
                  <a:pt x="2383449" y="2362496"/>
                  <a:pt x="1966896" y="2575084"/>
                  <a:pt x="1500691" y="2575084"/>
                </a:cubicBezTo>
                <a:cubicBezTo>
                  <a:pt x="671882" y="2575084"/>
                  <a:pt x="0" y="1903202"/>
                  <a:pt x="0" y="1074393"/>
                </a:cubicBezTo>
                <a:cubicBezTo>
                  <a:pt x="0" y="659989"/>
                  <a:pt x="167971" y="284816"/>
                  <a:pt x="439542" y="13244"/>
                </a:cubicBezTo>
                <a:close/>
              </a:path>
            </a:pathLst>
          </a:custGeom>
          <a:gradFill>
            <a:gsLst>
              <a:gs pos="31000">
                <a:srgbClr val="2EF4E0">
                  <a:alpha val="27000"/>
                </a:srgbClr>
              </a:gs>
              <a:gs pos="100000">
                <a:srgbClr val="012F3B">
                  <a:alpha val="12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19" descr="Background pattern&#10;&#10;Description automatically generated"/>
          <p:cNvPicPr>
            <a:picLocks noChangeAspect="1"/>
          </p:cNvPicPr>
          <p:nvPr/>
        </p:nvPicPr>
        <p:blipFill>
          <a:blip r:embed="rId2" cstate="print">
            <a:alphaModFix amt="5000"/>
            <a:extLst>
              <a:ext uri="{28A0092B-C50C-407E-A947-70E740481C1C}">
                <a14:useLocalDpi xmlns:a14="http://schemas.microsoft.com/office/drawing/2010/main" val="0"/>
              </a:ext>
            </a:extLst>
          </a:blip>
          <a:srcRect b="10717"/>
          <a:stretch>
            <a:fillRect/>
          </a:stretch>
        </p:blipFill>
        <p:spPr>
          <a:xfrm>
            <a:off x="0" y="0"/>
            <a:ext cx="7681210" cy="6857998"/>
          </a:xfrm>
          <a:custGeom>
            <a:avLst/>
            <a:gdLst>
              <a:gd name="connsiteX0" fmla="*/ 0 w 7681210"/>
              <a:gd name="connsiteY0" fmla="*/ 0 h 6857998"/>
              <a:gd name="connsiteX1" fmla="*/ 7681210 w 7681210"/>
              <a:gd name="connsiteY1" fmla="*/ 0 h 6857998"/>
              <a:gd name="connsiteX2" fmla="*/ 7681210 w 7681210"/>
              <a:gd name="connsiteY2" fmla="*/ 6857998 h 6857998"/>
              <a:gd name="connsiteX3" fmla="*/ 0 w 768121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7681210" h="6857998">
                <a:moveTo>
                  <a:pt x="0" y="0"/>
                </a:moveTo>
                <a:lnTo>
                  <a:pt x="7681210" y="0"/>
                </a:lnTo>
                <a:lnTo>
                  <a:pt x="7681210" y="6857998"/>
                </a:lnTo>
                <a:lnTo>
                  <a:pt x="0" y="6857998"/>
                </a:lnTo>
                <a:close/>
              </a:path>
            </a:pathLst>
          </a:custGeom>
        </p:spPr>
      </p:pic>
      <p:sp>
        <p:nvSpPr>
          <p:cNvPr id="9" name="Rectangle 8"/>
          <p:cNvSpPr/>
          <p:nvPr/>
        </p:nvSpPr>
        <p:spPr>
          <a:xfrm flipH="1">
            <a:off x="0" y="0"/>
            <a:ext cx="12192000" cy="6858000"/>
          </a:xfrm>
          <a:prstGeom prst="rect">
            <a:avLst/>
          </a:prstGeom>
          <a:gradFill>
            <a:gsLst>
              <a:gs pos="53000">
                <a:srgbClr val="2EF4E0">
                  <a:alpha val="27000"/>
                </a:srgbClr>
              </a:gs>
              <a:gs pos="100000">
                <a:srgbClr val="012F3B">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mn-cs"/>
            </a:endParaRPr>
          </a:p>
        </p:txBody>
      </p:sp>
      <p:sp>
        <p:nvSpPr>
          <p:cNvPr id="24" name="Oval 23"/>
          <p:cNvSpPr/>
          <p:nvPr/>
        </p:nvSpPr>
        <p:spPr>
          <a:xfrm>
            <a:off x="3723908" y="5100594"/>
            <a:ext cx="766806" cy="766806"/>
          </a:xfrm>
          <a:prstGeom prst="ellipse">
            <a:avLst/>
          </a:prstGeom>
          <a:gradFill>
            <a:gsLst>
              <a:gs pos="31000">
                <a:srgbClr val="2EF4E0">
                  <a:alpha val="27000"/>
                </a:srgbClr>
              </a:gs>
              <a:gs pos="100000">
                <a:srgbClr val="012F3B">
                  <a:alpha val="12000"/>
                </a:srgbClr>
              </a:gs>
            </a:gsLst>
            <a:lin ang="0" scaled="1"/>
          </a:gradFill>
          <a:ln>
            <a:noFill/>
          </a:ln>
          <a:effectLst>
            <a:outerShdw blurRad="330200" sx="198000" sy="198000" algn="ctr" rotWithShape="0">
              <a:srgbClr val="2EF4E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Oval 24"/>
          <p:cNvSpPr/>
          <p:nvPr/>
        </p:nvSpPr>
        <p:spPr>
          <a:xfrm>
            <a:off x="898599" y="585452"/>
            <a:ext cx="1310734" cy="1310734"/>
          </a:xfrm>
          <a:prstGeom prst="ellipse">
            <a:avLst/>
          </a:prstGeom>
          <a:gradFill>
            <a:gsLst>
              <a:gs pos="31000">
                <a:srgbClr val="2EF4E0">
                  <a:alpha val="27000"/>
                </a:srgbClr>
              </a:gs>
              <a:gs pos="100000">
                <a:srgbClr val="012F3B">
                  <a:alpha val="12000"/>
                </a:srgbClr>
              </a:gs>
            </a:gsLst>
            <a:lin ang="0" scaled="1"/>
          </a:gradFill>
          <a:ln>
            <a:noFill/>
          </a:ln>
          <a:effectLst>
            <a:outerShdw blurRad="330200" sx="198000" sy="198000" algn="ctr" rotWithShape="0">
              <a:srgbClr val="2EF4E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Oval 34"/>
          <p:cNvSpPr/>
          <p:nvPr/>
        </p:nvSpPr>
        <p:spPr>
          <a:xfrm>
            <a:off x="11118798" y="4203430"/>
            <a:ext cx="457510" cy="457510"/>
          </a:xfrm>
          <a:prstGeom prst="ellipse">
            <a:avLst/>
          </a:prstGeom>
          <a:gradFill>
            <a:gsLst>
              <a:gs pos="31000">
                <a:srgbClr val="2EF4E0">
                  <a:alpha val="27000"/>
                </a:srgbClr>
              </a:gs>
              <a:gs pos="100000">
                <a:srgbClr val="012F3B">
                  <a:alpha val="12000"/>
                </a:srgbClr>
              </a:gs>
            </a:gsLst>
            <a:lin ang="0" scaled="1"/>
          </a:gradFill>
          <a:ln>
            <a:noFill/>
          </a:ln>
          <a:effectLst>
            <a:outerShdw blurRad="330200" sx="198000" sy="198000" algn="ctr" rotWithShape="0">
              <a:srgbClr val="2EF4E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ID"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p:cNvSpPr/>
          <p:nvPr/>
        </p:nvSpPr>
        <p:spPr>
          <a:xfrm>
            <a:off x="4267200" y="1687269"/>
            <a:ext cx="7924801" cy="3798277"/>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9"/>
          <p:cNvSpPr txBox="1"/>
          <p:nvPr/>
        </p:nvSpPr>
        <p:spPr>
          <a:xfrm>
            <a:off x="4438611" y="2090531"/>
            <a:ext cx="7701286" cy="2112897"/>
          </a:xfrm>
          <a:prstGeom prst="rect">
            <a:avLst/>
          </a:prstGeom>
          <a:noFill/>
        </p:spPr>
        <p:txBody>
          <a:bodyPr wrap="square" t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ID" sz="6600" b="1" dirty="0">
                <a:solidFill>
                  <a:prstClr val="white"/>
                </a:solidFill>
                <a:latin typeface="AvenirNext LT Pro Bold" panose="020B0804020202020204" pitchFamily="34" charset="0"/>
                <a:ea typeface="Roboto" panose="02000000000000000000" pitchFamily="2" charset="0"/>
              </a:rPr>
              <a:t>Effectively integrating AI into Academia </a:t>
            </a:r>
            <a:endParaRPr lang="en-ID" sz="6600" b="1" dirty="0">
              <a:solidFill>
                <a:prstClr val="white"/>
              </a:solidFill>
              <a:latin typeface="AvenirNext LT Pro Bold" panose="020B0804020202020204" pitchFamily="34" charset="0"/>
              <a:ea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ID" sz="4800" b="1" i="0" u="none" strike="noStrike" kern="1200" cap="none" spc="0" normalizeH="0" baseline="0" noProof="0" dirty="0">
                <a:ln>
                  <a:noFill/>
                </a:ln>
                <a:solidFill>
                  <a:prstClr val="white"/>
                </a:solidFill>
                <a:effectLst/>
                <a:uLnTx/>
                <a:uFillTx/>
                <a:latin typeface="AvenirNext LT Pro Bold" panose="020B0804020202020204" pitchFamily="34" charset="0"/>
                <a:ea typeface="Roboto" panose="02000000000000000000" pitchFamily="2" charset="0"/>
                <a:cs typeface="+mn-cs"/>
              </a:rPr>
              <a:t>A</a:t>
            </a:r>
            <a:r>
              <a:rPr kumimoji="0" lang="en-ID" sz="4800" b="1" i="0" u="none" strike="noStrike" kern="1200" cap="none" spc="0" normalizeH="0" noProof="0" dirty="0">
                <a:ln>
                  <a:noFill/>
                </a:ln>
                <a:solidFill>
                  <a:prstClr val="white"/>
                </a:solidFill>
                <a:effectLst/>
                <a:uLnTx/>
                <a:uFillTx/>
                <a:latin typeface="AvenirNext LT Pro Bold" panose="020B0804020202020204" pitchFamily="34" charset="0"/>
                <a:ea typeface="Roboto" panose="02000000000000000000" pitchFamily="2" charset="0"/>
                <a:cs typeface="+mn-cs"/>
              </a:rPr>
              <a:t> journey of Ambidexterity</a:t>
            </a:r>
            <a:endParaRPr kumimoji="0" lang="en-ID" sz="4800" b="1" i="0" u="none" strike="noStrike" kern="1200" cap="none" spc="0" normalizeH="0" baseline="0" noProof="0" dirty="0">
              <a:ln>
                <a:noFill/>
              </a:ln>
              <a:solidFill>
                <a:prstClr val="white"/>
              </a:solidFill>
              <a:effectLst/>
              <a:uLnTx/>
              <a:uFillTx/>
              <a:latin typeface="AvenirNext LT Pro Bold" panose="020B0804020202020204" pitchFamily="34" charset="0"/>
              <a:ea typeface="Roboto" panose="02000000000000000000" pitchFamily="2" charset="0"/>
              <a:cs typeface="+mn-cs"/>
            </a:endParaRPr>
          </a:p>
        </p:txBody>
      </p:sp>
      <p:sp>
        <p:nvSpPr>
          <p:cNvPr id="22" name="TextBox 21"/>
          <p:cNvSpPr txBox="1"/>
          <p:nvPr/>
        </p:nvSpPr>
        <p:spPr>
          <a:xfrm>
            <a:off x="4893013" y="5100594"/>
            <a:ext cx="4809854"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en-ID" sz="2400" dirty="0">
                <a:solidFill>
                  <a:prstClr val="white"/>
                </a:solidFill>
                <a:latin typeface="Roboto" panose="02000000000000000000" pitchFamily="2" charset="0"/>
                <a:ea typeface="Roboto" panose="02000000000000000000" pitchFamily="2" charset="0"/>
              </a:rPr>
              <a:t>S.Takavarasha , L. Mapepa </a:t>
            </a:r>
            <a:r>
              <a:rPr kumimoji="0" lang="en-ID" sz="24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mn-cs"/>
              </a:rPr>
              <a:t> </a:t>
            </a:r>
            <a:endParaRPr kumimoji="0" lang="en-ID" sz="24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mn-cs"/>
            </a:endParaRPr>
          </a:p>
        </p:txBody>
      </p:sp>
      <p:cxnSp>
        <p:nvCxnSpPr>
          <p:cNvPr id="33" name="Straight Connector 32"/>
          <p:cNvCxnSpPr/>
          <p:nvPr/>
        </p:nvCxnSpPr>
        <p:spPr>
          <a:xfrm>
            <a:off x="5633038" y="4548309"/>
            <a:ext cx="655896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1"/>
          <a:stretch>
            <a:fillRect/>
          </a:stretch>
        </p:blipFill>
        <p:spPr>
          <a:xfrm>
            <a:off x="107004" y="529719"/>
            <a:ext cx="11796408" cy="632828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AI powered automation of Teaching and learning</a:t>
            </a:r>
            <a:endParaRPr lang="en-US"/>
          </a:p>
        </p:txBody>
      </p:sp>
      <p:sp>
        <p:nvSpPr>
          <p:cNvPr id="3" name="Content Placeholder 2"/>
          <p:cNvSpPr>
            <a:spLocks noGrp="1"/>
          </p:cNvSpPr>
          <p:nvPr>
            <p:ph idx="1"/>
          </p:nvPr>
        </p:nvSpPr>
        <p:spPr>
          <a:xfrm>
            <a:off x="1200302" y="1905000"/>
            <a:ext cx="6652065" cy="3518218"/>
          </a:xfrm>
        </p:spPr>
        <p:txBody>
          <a:bodyPr>
            <a:normAutofit fontScale="92500" lnSpcReduction="20000"/>
          </a:bodyPr>
          <a:lstStyle/>
          <a:p>
            <a:r>
              <a:rPr lang="en-US" sz="2400" dirty="0"/>
              <a:t> Personalized Learning Pathways: AI can personalize the learning experience by tailoring educational materials and assessments to individual student needs and learning styles. </a:t>
            </a:r>
            <a:endParaRPr lang="en-US" sz="2400" dirty="0"/>
          </a:p>
          <a:p>
            <a:r>
              <a:rPr lang="en-US" altLang="en-US" sz="2400" dirty="0"/>
              <a:t>AI</a:t>
            </a:r>
            <a:r>
              <a:rPr lang="en-US" sz="2400" dirty="0"/>
              <a:t> can lead to improved learning outcomes and increased student engagement in online or classroom settings.</a:t>
            </a:r>
            <a:endParaRPr lang="en-US" sz="2400" dirty="0"/>
          </a:p>
          <a:p>
            <a:r>
              <a:rPr lang="en-US" altLang="en-US" sz="2400" dirty="0"/>
              <a:t>Adaptive learning: Adapt to individual pace of learning and increase to the depth and complexity in order to challenge the learner</a:t>
            </a:r>
            <a:endParaRPr lang="en-US" altLang="en-US" sz="2400" dirty="0"/>
          </a:p>
        </p:txBody>
      </p:sp>
      <p:pic>
        <p:nvPicPr>
          <p:cNvPr id="4" name="Picture 3"/>
          <p:cNvPicPr/>
          <p:nvPr/>
        </p:nvPicPr>
        <p:blipFill rotWithShape="1">
          <a:blip r:embed="rId1"/>
          <a:srcRect l="2052" t="29174" r="34616" b="4273"/>
          <a:stretch>
            <a:fillRect/>
          </a:stretch>
        </p:blipFill>
        <p:spPr bwMode="auto">
          <a:xfrm>
            <a:off x="7852366" y="3521413"/>
            <a:ext cx="4339633" cy="3336587"/>
          </a:xfrm>
          <a:prstGeom prst="rect">
            <a:avLst/>
          </a:prstGeom>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sym typeface="+mn-ea"/>
              </a:rPr>
              <a:t>AI automation of Teaching and learning</a:t>
            </a:r>
            <a:endParaRPr lang="en-US"/>
          </a:p>
        </p:txBody>
      </p:sp>
      <p:sp>
        <p:nvSpPr>
          <p:cNvPr id="3" name="Content Placeholder 2"/>
          <p:cNvSpPr>
            <a:spLocks noGrp="1"/>
          </p:cNvSpPr>
          <p:nvPr>
            <p:ph idx="1"/>
          </p:nvPr>
        </p:nvSpPr>
        <p:spPr>
          <a:xfrm>
            <a:off x="2016000" y="2133600"/>
            <a:ext cx="9488612" cy="3777622"/>
          </a:xfrm>
        </p:spPr>
        <p:txBody>
          <a:bodyPr>
            <a:normAutofit fontScale="25000" lnSpcReduction="20000"/>
          </a:bodyPr>
          <a:lstStyle/>
          <a:p>
            <a:r>
              <a:rPr lang="en-US" altLang="en-US" sz="8000" dirty="0"/>
              <a:t>AI can help Adminstrative task, lesson plans, assessing student needs &amp; designing class essessment tools</a:t>
            </a:r>
            <a:endParaRPr lang="en-US" altLang="en-US" sz="8000" dirty="0"/>
          </a:p>
          <a:p>
            <a:r>
              <a:rPr lang="en-US" altLang="en-US" sz="8000" dirty="0"/>
              <a:t>Course creation and lesson planning: Use Copilot </a:t>
            </a:r>
            <a:r>
              <a:rPr lang="en-US" altLang="en-US" sz="8000" dirty="0">
                <a:hlinkClick r:id="rId1"/>
              </a:rPr>
              <a:t>https://www.copilot.com/</a:t>
            </a:r>
            <a:r>
              <a:rPr lang="en-US" altLang="en-US" sz="8000" dirty="0"/>
              <a:t> , Class point </a:t>
            </a:r>
            <a:r>
              <a:rPr lang="en-US" altLang="en-US" sz="8000" dirty="0">
                <a:hlinkClick r:id="rId2"/>
              </a:rPr>
              <a:t>https://www.classpoint.app/</a:t>
            </a:r>
            <a:r>
              <a:rPr lang="en-US" altLang="en-US" sz="8000" dirty="0"/>
              <a:t> or ChatGPT</a:t>
            </a:r>
            <a:endParaRPr lang="en-US" altLang="en-US" sz="8000" dirty="0"/>
          </a:p>
          <a:p>
            <a:r>
              <a:rPr lang="en-US" altLang="en-US" sz="8000" dirty="0"/>
              <a:t>Saves time in designing content and creating visuals</a:t>
            </a:r>
            <a:endParaRPr lang="en-US" altLang="en-US" sz="8000" dirty="0"/>
          </a:p>
          <a:p>
            <a:r>
              <a:rPr lang="en-US" altLang="en-US" sz="8000" dirty="0"/>
              <a:t>Differentiated learning: Use Dreambox, Smart sparrow and Newton(customise learning based on students preferences personal traits</a:t>
            </a:r>
            <a:endParaRPr lang="en-US" altLang="en-US" sz="8000" dirty="0"/>
          </a:p>
          <a:p>
            <a:r>
              <a:rPr lang="en-US" altLang="en-US" sz="8000" dirty="0">
                <a:sym typeface="+mn-ea"/>
              </a:rPr>
              <a:t>Proctoring: Validating the authenticity of the candidate</a:t>
            </a:r>
            <a:endParaRPr lang="en-US" altLang="en-US" sz="8000" dirty="0"/>
          </a:p>
          <a:p>
            <a:r>
              <a:rPr lang="en-US" altLang="en-US" sz="8000" dirty="0">
                <a:sym typeface="+mn-ea"/>
              </a:rPr>
              <a:t>AI enrollment systems for match students to programs: </a:t>
            </a:r>
            <a:r>
              <a:rPr lang="en-US" altLang="en-US" sz="8000" dirty="0" err="1">
                <a:sym typeface="+mn-ea"/>
              </a:rPr>
              <a:t>Analysing</a:t>
            </a:r>
            <a:r>
              <a:rPr lang="en-US" altLang="en-US" sz="8000" dirty="0">
                <a:sym typeface="+mn-ea"/>
              </a:rPr>
              <a:t> skill sets and matching them to existing programs</a:t>
            </a:r>
            <a:endParaRPr lang="en-US" altLang="en-US" sz="8000" dirty="0"/>
          </a:p>
          <a:p>
            <a:endParaRPr lang="en-US" altLang="en-US" sz="3600" dirty="0"/>
          </a:p>
          <a:p>
            <a:pPr marL="0" indent="0">
              <a:buNone/>
            </a:pPr>
            <a:endParaRPr lang="en-US" altLang="en-US" dirty="0"/>
          </a:p>
          <a:p>
            <a:pPr marL="0" indent="0">
              <a:buNone/>
            </a:pPr>
            <a:r>
              <a:rPr lang="en-US" altLang="en-US" dirty="0"/>
              <a:t> </a:t>
            </a:r>
            <a:endParaRPr lang="en-US" altLang="en-US" dirty="0"/>
          </a:p>
          <a:p>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7166" y="446088"/>
            <a:ext cx="6079787" cy="976312"/>
          </a:xfrm>
        </p:spPr>
        <p:txBody>
          <a:bodyPr>
            <a:noAutofit/>
          </a:bodyPr>
          <a:lstStyle/>
          <a:p>
            <a:r>
              <a:rPr lang="en-US" altLang="en-US" sz="4000" b="1" dirty="0"/>
              <a:t>Different learning styles</a:t>
            </a:r>
            <a:endParaRPr lang="en-US" altLang="en-US" sz="4000" b="1" dirty="0"/>
          </a:p>
        </p:txBody>
      </p:sp>
      <p:pic>
        <p:nvPicPr>
          <p:cNvPr id="5" name="Content Placeholder 4"/>
          <p:cNvPicPr>
            <a:picLocks noGrp="1" noChangeAspect="1"/>
          </p:cNvPicPr>
          <p:nvPr>
            <p:ph idx="1"/>
          </p:nvPr>
        </p:nvPicPr>
        <p:blipFill>
          <a:blip r:embed="rId1"/>
          <a:stretch>
            <a:fillRect/>
          </a:stretch>
        </p:blipFill>
        <p:spPr>
          <a:xfrm>
            <a:off x="6476334" y="3005847"/>
            <a:ext cx="5715666" cy="3852153"/>
          </a:xfrm>
          <a:prstGeom prst="rect">
            <a:avLst/>
          </a:prstGeom>
        </p:spPr>
      </p:pic>
      <p:sp>
        <p:nvSpPr>
          <p:cNvPr id="4" name="Text Placeholder 3"/>
          <p:cNvSpPr>
            <a:spLocks noGrp="1"/>
          </p:cNvSpPr>
          <p:nvPr>
            <p:ph type="body" sz="half" idx="2"/>
          </p:nvPr>
        </p:nvSpPr>
        <p:spPr>
          <a:xfrm>
            <a:off x="840104" y="2057400"/>
            <a:ext cx="5631815" cy="3811905"/>
          </a:xfrm>
        </p:spPr>
        <p:txBody>
          <a:bodyPr>
            <a:normAutofit fontScale="70000" lnSpcReduction="20000"/>
          </a:bodyPr>
          <a:lstStyle/>
          <a:p>
            <a:r>
              <a:rPr lang="en-US" altLang="en-US" sz="3200" b="1" dirty="0">
                <a:sym typeface="+mn-ea"/>
              </a:rPr>
              <a:t>There are 4 predominant learning styles:</a:t>
            </a:r>
            <a:r>
              <a:rPr lang="en-US" altLang="en-US" sz="3200" dirty="0">
                <a:sym typeface="+mn-ea"/>
              </a:rPr>
              <a:t> </a:t>
            </a:r>
            <a:endParaRPr lang="en-US" altLang="en-US" sz="3200" dirty="0"/>
          </a:p>
          <a:p>
            <a:r>
              <a:rPr lang="en-US" altLang="en-US" sz="3200" dirty="0">
                <a:sym typeface="+mn-ea"/>
              </a:rPr>
              <a:t>Visual, Auditory, Read/Write, and </a:t>
            </a:r>
            <a:r>
              <a:rPr lang="en-US" altLang="en-US" sz="3200" dirty="0" err="1">
                <a:sym typeface="+mn-ea"/>
              </a:rPr>
              <a:t>Kinaesthetic</a:t>
            </a:r>
            <a:r>
              <a:rPr lang="en-US" altLang="en-US" sz="3200" dirty="0">
                <a:sym typeface="+mn-ea"/>
              </a:rPr>
              <a:t>. </a:t>
            </a:r>
            <a:endParaRPr lang="en-US" altLang="en-US" sz="3200" dirty="0"/>
          </a:p>
          <a:p>
            <a:r>
              <a:rPr lang="en-US" altLang="en-US" sz="3200" dirty="0"/>
              <a:t>‘’The most important paths to acknowledge</a:t>
            </a:r>
            <a:endParaRPr lang="en-US" altLang="en-US" sz="3200" dirty="0"/>
          </a:p>
          <a:p>
            <a:r>
              <a:rPr lang="en-US" altLang="en-US" sz="3200" dirty="0"/>
              <a:t>edge are the different modes of absorbing information, the different</a:t>
            </a:r>
            <a:endParaRPr lang="en-US" altLang="en-US" sz="3200" dirty="0"/>
          </a:p>
          <a:p>
            <a:r>
              <a:rPr lang="en-US" altLang="en-US" sz="3200" dirty="0"/>
              <a:t>ways of organizing information, and the different strengths in the</a:t>
            </a:r>
            <a:endParaRPr lang="en-US" altLang="en-US" sz="3200" dirty="0"/>
          </a:p>
          <a:p>
            <a:r>
              <a:rPr lang="en-US" altLang="en-US" sz="3200" dirty="0"/>
              <a:t>learning cycle.”(Jacobson, 2001) Seatle review)</a:t>
            </a:r>
            <a:endParaRPr lang="en-US" altLang="en-US" sz="3200" dirty="0"/>
          </a:p>
          <a:p>
            <a:endParaRPr lang="en-US" alt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a:t>AI and Personalised learning </a:t>
            </a:r>
            <a:endParaRPr lang="en-US" altLang="en-US"/>
          </a:p>
        </p:txBody>
      </p:sp>
      <p:sp>
        <p:nvSpPr>
          <p:cNvPr id="3" name="Content Placeholder 2"/>
          <p:cNvSpPr>
            <a:spLocks noGrp="1"/>
          </p:cNvSpPr>
          <p:nvPr>
            <p:ph idx="1"/>
          </p:nvPr>
        </p:nvSpPr>
        <p:spPr>
          <a:xfrm>
            <a:off x="2589212" y="1672800"/>
            <a:ext cx="8915400" cy="3777622"/>
          </a:xfrm>
        </p:spPr>
        <p:txBody>
          <a:bodyPr>
            <a:normAutofit fontScale="90000"/>
          </a:bodyPr>
          <a:lstStyle/>
          <a:p>
            <a:r>
              <a:rPr lang="en-US" altLang="en-US" dirty="0"/>
              <a:t>Scholars of pedagogy and andragogy have spoked about the necessity of personalised learning(Bernacki et al, 2021; Sheshak &amp; Spector, 2000). </a:t>
            </a:r>
            <a:endParaRPr lang="en-US" altLang="en-US" dirty="0"/>
          </a:p>
          <a:p>
            <a:r>
              <a:rPr lang="en-US" altLang="en-US" dirty="0"/>
              <a:t>This has n’t been easy to implement at classroom level due to time constraints and lack of resouces ( e.g. </a:t>
            </a:r>
            <a:r>
              <a:rPr lang="en-US" altLang="en-US" i="1" dirty="0"/>
              <a:t>University world article: anonymous lecturer complains about pressure due to different expectations of different students and parents</a:t>
            </a:r>
            <a:r>
              <a:rPr lang="en-US" altLang="en-US" dirty="0"/>
              <a:t>)</a:t>
            </a:r>
            <a:endParaRPr lang="en-US" altLang="en-US" dirty="0"/>
          </a:p>
          <a:p>
            <a:r>
              <a:rPr lang="en-US" altLang="en-US" dirty="0"/>
              <a:t>AI has introduced tools that allow Differentiated learning ( for self directed learning and mastery based progression) e.g. Dreambox: for maths and reading</a:t>
            </a:r>
            <a:endParaRPr lang="en-US" altLang="en-US" dirty="0"/>
          </a:p>
          <a:p>
            <a:r>
              <a:rPr lang="en-US" altLang="en-US" dirty="0"/>
              <a:t>Smart sparrow: https://www.smartsparrow.com/  for general differentiated learning</a:t>
            </a:r>
            <a:endParaRPr lang="en-US" altLang="en-US" dirty="0"/>
          </a:p>
          <a:p>
            <a:r>
              <a:rPr lang="en-US" altLang="en-US" dirty="0"/>
              <a:t>Knewton: for other stem subjects. Analyse students data for personalised lessons</a:t>
            </a:r>
            <a:endParaRPr lang="en-US" altLang="en-US" dirty="0"/>
          </a:p>
          <a:p>
            <a:endParaRPr lang="en-US" altLang="en-US" dirty="0"/>
          </a:p>
          <a:p>
            <a:endParaRPr lang="en-US"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a:sym typeface="+mn-ea"/>
              </a:rPr>
              <a:t>Visual designs: Some of us are visual</a:t>
            </a:r>
            <a:endParaRPr lang="en-US"/>
          </a:p>
        </p:txBody>
      </p:sp>
      <p:pic>
        <p:nvPicPr>
          <p:cNvPr id="4" name="Content Placeholder 3"/>
          <p:cNvPicPr>
            <a:picLocks noGrp="1" noChangeAspect="1"/>
          </p:cNvPicPr>
          <p:nvPr>
            <p:ph idx="1"/>
          </p:nvPr>
        </p:nvPicPr>
        <p:blipFill>
          <a:blip r:embed="rId1"/>
          <a:stretch>
            <a:fillRect/>
          </a:stretch>
        </p:blipFill>
        <p:spPr>
          <a:xfrm>
            <a:off x="1169725" y="1264555"/>
            <a:ext cx="9929535" cy="558536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a:t>Visual designs: Some of us are visual</a:t>
            </a:r>
            <a:endParaRPr lang="en-US" altLang="en-US"/>
          </a:p>
        </p:txBody>
      </p:sp>
      <p:pic>
        <p:nvPicPr>
          <p:cNvPr id="4" name="Content Placeholder 3"/>
          <p:cNvPicPr>
            <a:picLocks noGrp="1" noChangeAspect="1"/>
          </p:cNvPicPr>
          <p:nvPr>
            <p:ph idx="1"/>
          </p:nvPr>
        </p:nvPicPr>
        <p:blipFill>
          <a:blip r:embed="rId1"/>
          <a:stretch>
            <a:fillRect/>
          </a:stretch>
        </p:blipFill>
        <p:spPr>
          <a:xfrm>
            <a:off x="1752303" y="1595337"/>
            <a:ext cx="9022706" cy="507527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https://www.copilotai.com/</a:t>
            </a:r>
            <a:endParaRPr lang="en-US" dirty="0"/>
          </a:p>
        </p:txBody>
      </p:sp>
      <p:pic>
        <p:nvPicPr>
          <p:cNvPr id="10" name="Content Placeholder 9"/>
          <p:cNvPicPr>
            <a:picLocks noGrp="1" noChangeAspect="1"/>
          </p:cNvPicPr>
          <p:nvPr>
            <p:ph idx="1"/>
          </p:nvPr>
        </p:nvPicPr>
        <p:blipFill>
          <a:blip r:embed="rId1"/>
          <a:stretch>
            <a:fillRect/>
          </a:stretch>
        </p:blipFill>
        <p:spPr>
          <a:xfrm>
            <a:off x="1281053" y="1556426"/>
            <a:ext cx="9143760" cy="51433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https://d3.harvard.edu/platform-digit/submission/knewton-personalizes-learning-with-the-power-of-ai/</a:t>
            </a:r>
            <a:r>
              <a:rPr lang="en-US" altLang="en-US" dirty="0"/>
              <a:t> </a:t>
            </a:r>
            <a:endParaRPr lang="en-US" altLang="en-US" dirty="0"/>
          </a:p>
        </p:txBody>
      </p:sp>
      <p:pic>
        <p:nvPicPr>
          <p:cNvPr id="4" name="Content Placeholder 3"/>
          <p:cNvPicPr>
            <a:picLocks noGrp="1" noChangeAspect="1"/>
          </p:cNvPicPr>
          <p:nvPr>
            <p:ph idx="1"/>
          </p:nvPr>
        </p:nvPicPr>
        <p:blipFill>
          <a:blip r:embed="rId1"/>
          <a:stretch>
            <a:fillRect/>
          </a:stretch>
        </p:blipFill>
        <p:spPr>
          <a:xfrm>
            <a:off x="1712068" y="2291334"/>
            <a:ext cx="8346331" cy="449600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 Box 100"/>
          <p:cNvSpPr txBox="1"/>
          <p:nvPr/>
        </p:nvSpPr>
        <p:spPr>
          <a:xfrm>
            <a:off x="3556000" y="1002030"/>
            <a:ext cx="5080000" cy="368300"/>
          </a:xfrm>
          <a:prstGeom prst="rect">
            <a:avLst/>
          </a:prstGeom>
          <a:noFill/>
          <a:ln w="9525">
            <a:noFill/>
          </a:ln>
        </p:spPr>
        <p:txBody>
          <a:bodyPr>
            <a:spAutoFit/>
          </a:bodyPr>
          <a:lstStyle/>
          <a:p>
            <a:pPr indent="0"/>
            <a:r>
              <a:rPr lang="en-US" b="0">
                <a:latin typeface="Calibri" panose="020F0502020204030204" charset="0"/>
                <a:ea typeface="SimSun" panose="02010600030101010101" pitchFamily="2" charset="-122"/>
                <a:cs typeface="Times New Roman" panose="02020603050405020304" charset="0"/>
              </a:rPr>
              <a:t> </a:t>
            </a:r>
            <a:endParaRPr lang="en-US" b="0">
              <a:latin typeface="Calibri" panose="020F0502020204030204" charset="0"/>
              <a:ea typeface="SimSun" panose="02010600030101010101" pitchFamily="2" charset="-122"/>
              <a:cs typeface="Times New Roman" panose="02020603050405020304" charset="0"/>
            </a:endParaRPr>
          </a:p>
        </p:txBody>
      </p:sp>
      <p:graphicFrame>
        <p:nvGraphicFramePr>
          <p:cNvPr id="11" name="Table 10"/>
          <p:cNvGraphicFramePr/>
          <p:nvPr/>
        </p:nvGraphicFramePr>
        <p:xfrm>
          <a:off x="1574237" y="508299"/>
          <a:ext cx="9372600" cy="5502910"/>
        </p:xfrm>
        <a:graphic>
          <a:graphicData uri="http://schemas.openxmlformats.org/drawingml/2006/table">
            <a:tbl>
              <a:tblPr/>
              <a:tblGrid>
                <a:gridCol w="3121025"/>
                <a:gridCol w="6251575"/>
              </a:tblGrid>
              <a:tr h="719455">
                <a:tc>
                  <a:txBody>
                    <a:bodyPr/>
                    <a:lstStyle/>
                    <a:p>
                      <a:pPr indent="0">
                        <a:buNone/>
                      </a:pPr>
                      <a:r>
                        <a:rPr lang="en-US" sz="1400" b="0" dirty="0">
                          <a:latin typeface="Calibri" panose="020F0502020204030204" charset="0"/>
                          <a:cs typeface="Calibri" panose="020F0502020204030204" charset="0"/>
                        </a:rPr>
                        <a:t>Course creation and lesson planning</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dirty="0" err="1">
                          <a:latin typeface="Calibri" panose="020F0502020204030204" charset="0"/>
                          <a:cs typeface="Calibri" panose="020F0502020204030204" charset="0"/>
                        </a:rPr>
                        <a:t>CopilotAI:uses</a:t>
                      </a:r>
                      <a:r>
                        <a:rPr lang="en-US" sz="1400" b="0" dirty="0">
                          <a:latin typeface="Calibri" panose="020F0502020204030204" charset="0"/>
                          <a:cs typeface="Calibri" panose="020F0502020204030204" charset="0"/>
                        </a:rPr>
                        <a:t> AI for structured lesson </a:t>
                      </a:r>
                      <a:r>
                        <a:rPr lang="en-US" sz="1400" b="0" dirty="0" err="1">
                          <a:latin typeface="Calibri" panose="020F0502020204030204" charset="0"/>
                          <a:cs typeface="Calibri" panose="020F0502020204030204" charset="0"/>
                        </a:rPr>
                        <a:t>plans,Class</a:t>
                      </a:r>
                      <a:r>
                        <a:rPr lang="en-US" sz="1400" b="0" dirty="0">
                          <a:latin typeface="Calibri" panose="020F0502020204030204" charset="0"/>
                          <a:cs typeface="Calibri" panose="020F0502020204030204" charset="0"/>
                        </a:rPr>
                        <a:t> point: AI powered quiz questions, from data on your slides. Use it for evaluating your students understanding during lessons against preset </a:t>
                      </a:r>
                      <a:r>
                        <a:rPr lang="en-US" sz="1400" b="0" dirty="0" err="1">
                          <a:latin typeface="Calibri" panose="020F0502020204030204" charset="0"/>
                          <a:cs typeface="Calibri" panose="020F0502020204030204" charset="0"/>
                        </a:rPr>
                        <a:t>objectivesChatGPT</a:t>
                      </a:r>
                      <a:r>
                        <a:rPr lang="en-US" sz="1400" b="0" dirty="0">
                          <a:latin typeface="Calibri" panose="020F0502020204030204" charset="0"/>
                          <a:cs typeface="Calibri" panose="020F0502020204030204" charset="0"/>
                        </a:rPr>
                        <a:t>: lesson plans, rubric or added information </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9115">
                <a:tc>
                  <a:txBody>
                    <a:bodyPr/>
                    <a:lstStyle/>
                    <a:p>
                      <a:pPr indent="0">
                        <a:buNone/>
                      </a:pPr>
                      <a:r>
                        <a:rPr lang="en-US" sz="1400" b="0">
                          <a:latin typeface="Calibri" panose="020F0502020204030204" charset="0"/>
                          <a:cs typeface="Calibri" panose="020F0502020204030204" charset="0"/>
                        </a:rPr>
                        <a:t>Differentiated learning( for self directed learning and mastery based progression)</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latin typeface="Calibri" panose="020F0502020204030204" charset="0"/>
                          <a:cs typeface="Calibri" panose="020F0502020204030204" charset="0"/>
                        </a:rPr>
                        <a:t>Smart sparrow:for general differentiated learningKnewton: for other stem subjects. Analyse students data for personalised lessons</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8775">
                <a:tc>
                  <a:txBody>
                    <a:bodyPr/>
                    <a:lstStyle/>
                    <a:p>
                      <a:pPr indent="0">
                        <a:buNone/>
                      </a:pPr>
                      <a:r>
                        <a:rPr lang="en-US" sz="1400" b="0" dirty="0">
                          <a:latin typeface="Calibri" panose="020F0502020204030204" charset="0"/>
                          <a:cs typeface="Calibri" panose="020F0502020204030204" charset="0"/>
                        </a:rPr>
                        <a:t>Auto grading (highly controversial so far)</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latin typeface="Calibri" panose="020F0502020204030204" charset="0"/>
                          <a:cs typeface="Calibri" panose="020F0502020204030204" charset="0"/>
                        </a:rPr>
                        <a:t>Grade scope: Set criteria per question, let it go through and grade your students for you</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9115">
                <a:tc>
                  <a:txBody>
                    <a:bodyPr/>
                    <a:lstStyle/>
                    <a:p>
                      <a:pPr indent="0">
                        <a:buNone/>
                      </a:pPr>
                      <a:r>
                        <a:rPr lang="en-US" sz="1400" b="0" dirty="0">
                          <a:latin typeface="Calibri" panose="020F0502020204030204" charset="0"/>
                          <a:cs typeface="Calibri" panose="020F0502020204030204" charset="0"/>
                        </a:rPr>
                        <a:t>Pin point knowledge gaps</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latin typeface="Calibri" panose="020F0502020204030204" charset="0"/>
                          <a:cs typeface="Calibri" panose="020F0502020204030204" charset="0"/>
                        </a:rPr>
                        <a:t>Edmontum or extact path(uses students performance to create personalised learning paths to help students improve. Use of tracking students progress</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9750">
                <a:tc>
                  <a:txBody>
                    <a:bodyPr/>
                    <a:lstStyle/>
                    <a:p>
                      <a:pPr indent="0">
                        <a:buNone/>
                      </a:pPr>
                      <a:r>
                        <a:rPr lang="en-US" sz="1400" b="0">
                          <a:latin typeface="Calibri" panose="020F0502020204030204" charset="0"/>
                          <a:cs typeface="Calibri" panose="020F0502020204030204" charset="0"/>
                        </a:rPr>
                        <a:t>Test preparations</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dirty="0">
                          <a:latin typeface="Calibri" panose="020F0502020204030204" charset="0"/>
                          <a:cs typeface="Calibri" panose="020F0502020204030204" charset="0"/>
                        </a:rPr>
                        <a:t>Exam soft or Class point: creating quizzes and </a:t>
                      </a:r>
                      <a:r>
                        <a:rPr lang="en-US" sz="1400" b="0" dirty="0" err="1">
                          <a:latin typeface="Calibri" panose="020F0502020204030204" charset="0"/>
                          <a:cs typeface="Calibri" panose="020F0502020204030204" charset="0"/>
                        </a:rPr>
                        <a:t>tests.Exam</a:t>
                      </a:r>
                      <a:r>
                        <a:rPr lang="en-US" sz="1400" b="0" dirty="0">
                          <a:latin typeface="Calibri" panose="020F0502020204030204" charset="0"/>
                          <a:cs typeface="Calibri" panose="020F0502020204030204" charset="0"/>
                        </a:rPr>
                        <a:t> soft: can </a:t>
                      </a:r>
                      <a:r>
                        <a:rPr lang="en-US" sz="1400" b="0" dirty="0" err="1">
                          <a:latin typeface="Calibri" panose="020F0502020204030204" charset="0"/>
                          <a:cs typeface="Calibri" panose="020F0502020204030204" charset="0"/>
                        </a:rPr>
                        <a:t>analyse</a:t>
                      </a:r>
                      <a:r>
                        <a:rPr lang="en-US" sz="1400" b="0" dirty="0">
                          <a:latin typeface="Calibri" panose="020F0502020204030204" charset="0"/>
                          <a:cs typeface="Calibri" panose="020F0502020204030204" charset="0"/>
                        </a:rPr>
                        <a:t> your data and determine the questions to ask. Or class point: can generate quizzes from you lesson content</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9115">
                <a:tc>
                  <a:txBody>
                    <a:bodyPr/>
                    <a:lstStyle/>
                    <a:p>
                      <a:pPr indent="0">
                        <a:buNone/>
                      </a:pPr>
                      <a:r>
                        <a:rPr lang="en-US" sz="1400" b="0">
                          <a:latin typeface="Calibri" panose="020F0502020204030204" charset="0"/>
                          <a:cs typeface="Calibri" panose="020F0502020204030204" charset="0"/>
                        </a:rPr>
                        <a:t>Task automation </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dirty="0">
                          <a:latin typeface="Calibri" panose="020F0502020204030204" charset="0"/>
                          <a:cs typeface="Calibri" panose="020F0502020204030204" charset="0"/>
                        </a:rPr>
                        <a:t>Use </a:t>
                      </a:r>
                      <a:r>
                        <a:rPr lang="en-US" sz="1400" b="0" dirty="0" err="1">
                          <a:latin typeface="Calibri" panose="020F0502020204030204" charset="0"/>
                          <a:cs typeface="Calibri" panose="020F0502020204030204" charset="0"/>
                        </a:rPr>
                        <a:t>Zapier</a:t>
                      </a:r>
                      <a:r>
                        <a:rPr lang="en-US" sz="1400" b="0" dirty="0">
                          <a:latin typeface="Calibri" panose="020F0502020204030204" charset="0"/>
                          <a:cs typeface="Calibri" panose="020F0502020204030204" charset="0"/>
                        </a:rPr>
                        <a:t>, streamlining administrative work and reduces time for sorting data sending email reminders </a:t>
                      </a:r>
                      <a:r>
                        <a:rPr lang="en-US" sz="1400" b="0" dirty="0" err="1">
                          <a:latin typeface="Calibri" panose="020F0502020204030204" charset="0"/>
                          <a:cs typeface="Calibri" panose="020F0502020204030204" charset="0"/>
                        </a:rPr>
                        <a:t>etc</a:t>
                      </a:r>
                      <a:r>
                        <a:rPr lang="en-US" sz="1400" b="0" dirty="0">
                          <a:latin typeface="Calibri" panose="020F0502020204030204" charset="0"/>
                          <a:cs typeface="Calibri" panose="020F0502020204030204" charset="0"/>
                        </a:rPr>
                        <a:t> leaving you time to focus on your lessons and interacting with your students</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8185">
                <a:tc>
                  <a:txBody>
                    <a:bodyPr/>
                    <a:lstStyle/>
                    <a:p>
                      <a:pPr indent="0">
                        <a:buNone/>
                      </a:pPr>
                      <a:r>
                        <a:rPr lang="en-US" sz="1400" b="0">
                          <a:latin typeface="Calibri" panose="020F0502020204030204" charset="0"/>
                          <a:cs typeface="Calibri" panose="020F0502020204030204" charset="0"/>
                        </a:rPr>
                        <a:t>Student feed back </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dirty="0" err="1">
                          <a:latin typeface="Calibri" panose="020F0502020204030204" charset="0"/>
                          <a:cs typeface="Calibri" panose="020F0502020204030204" charset="0"/>
                        </a:rPr>
                        <a:t>TurnItin</a:t>
                      </a:r>
                      <a:r>
                        <a:rPr lang="en-US" sz="1400" b="0" dirty="0">
                          <a:latin typeface="Calibri" panose="020F0502020204030204" charset="0"/>
                          <a:cs typeface="Calibri" panose="020F0502020204030204" charset="0"/>
                        </a:rPr>
                        <a:t>’ s AI feedback studio. Students feed back in a key part of teaching and learning and it must not be done in a subjective way, use AI to do it objectively. It also includes text editing issues I.e. punctuation and </a:t>
                      </a:r>
                      <a:r>
                        <a:rPr lang="en-US" sz="1400" b="0" dirty="0" err="1">
                          <a:latin typeface="Calibri" panose="020F0502020204030204" charset="0"/>
                          <a:cs typeface="Calibri" panose="020F0502020204030204" charset="0"/>
                        </a:rPr>
                        <a:t>grammer</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9115">
                <a:tc>
                  <a:txBody>
                    <a:bodyPr/>
                    <a:lstStyle/>
                    <a:p>
                      <a:pPr indent="0">
                        <a:buNone/>
                      </a:pPr>
                      <a:r>
                        <a:rPr lang="en-US" sz="1400" b="0">
                          <a:latin typeface="Calibri" panose="020F0502020204030204" charset="0"/>
                          <a:cs typeface="Calibri" panose="020F0502020204030204" charset="0"/>
                        </a:rPr>
                        <a:t>Adaptable universal access</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dirty="0">
                          <a:latin typeface="Calibri" panose="020F0502020204030204" charset="0"/>
                          <a:cs typeface="Calibri" panose="020F0502020204030204" charset="0"/>
                        </a:rPr>
                        <a:t>Use AI live captioning like AI Media or Power point. Bridging the gap between students backgrounds by converting speech to text helping student to understand lecturers </a:t>
                      </a:r>
                      <a:r>
                        <a:rPr lang="en-US" sz="1400" b="0" dirty="0" err="1">
                          <a:latin typeface="Calibri" panose="020F0502020204030204" charset="0"/>
                          <a:cs typeface="Calibri" panose="020F0502020204030204" charset="0"/>
                        </a:rPr>
                        <a:t>inspite</a:t>
                      </a:r>
                      <a:r>
                        <a:rPr lang="en-US" sz="1400" b="0" dirty="0">
                          <a:latin typeface="Calibri" panose="020F0502020204030204" charset="0"/>
                          <a:cs typeface="Calibri" panose="020F0502020204030204" charset="0"/>
                        </a:rPr>
                        <a:t> of different accents</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9410">
                <a:tc>
                  <a:txBody>
                    <a:bodyPr/>
                    <a:lstStyle/>
                    <a:p>
                      <a:pPr indent="0">
                        <a:buNone/>
                      </a:pPr>
                      <a:r>
                        <a:rPr lang="en-US" sz="1400" b="0">
                          <a:latin typeface="Calibri" panose="020F0502020204030204" charset="0"/>
                          <a:cs typeface="Calibri" panose="020F0502020204030204" charset="0"/>
                        </a:rPr>
                        <a:t>Visual smart teaching assistant</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latin typeface="Calibri" panose="020F0502020204030204" charset="0"/>
                          <a:cs typeface="Calibri" panose="020F0502020204030204" charset="0"/>
                        </a:rPr>
                        <a:t>ChatGPT as you use google to get personalised answers to questions. ChatGPT to conduct Admin tasks, lesson planning, conduct research </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lstStyle/>
                    <a:p>
                      <a:pPr indent="0">
                        <a:buNone/>
                      </a:pPr>
                      <a:r>
                        <a:rPr lang="en-US" sz="1400" b="0">
                          <a:latin typeface="Calibri" panose="020F0502020204030204" charset="0"/>
                          <a:cs typeface="Calibri" panose="020F0502020204030204" charset="0"/>
                        </a:rPr>
                        <a:t> </a:t>
                      </a:r>
                      <a:endParaRPr lang="en-US" sz="1400" b="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dirty="0">
                          <a:latin typeface="Calibri" panose="020F0502020204030204" charset="0"/>
                          <a:cs typeface="Calibri" panose="020F0502020204030204" charset="0"/>
                        </a:rPr>
                        <a:t> </a:t>
                      </a:r>
                      <a:endParaRPr lang="en-US" sz="1400" b="0" dirty="0">
                        <a:latin typeface="Calibri" panose="020F0502020204030204" charset="0"/>
                        <a:ea typeface="Calibri" panose="020F0502020204030204" charset="0"/>
                        <a:cs typeface="Calibri" panose="020F0502020204030204"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14" name="Rectangle 13"/>
          <p:cNvSpPr/>
          <p:nvPr/>
        </p:nvSpPr>
        <p:spPr>
          <a:xfrm>
            <a:off x="2978706" y="351983"/>
            <a:ext cx="2194560" cy="581183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14"/>
          <p:cNvSpPr/>
          <p:nvPr/>
        </p:nvSpPr>
        <p:spPr>
          <a:xfrm>
            <a:off x="6964680" y="365124"/>
            <a:ext cx="2194560" cy="581183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26" name="Group 25"/>
          <p:cNvGrpSpPr/>
          <p:nvPr/>
        </p:nvGrpSpPr>
        <p:grpSpPr>
          <a:xfrm>
            <a:off x="838200" y="338842"/>
            <a:ext cx="2461021" cy="5811839"/>
            <a:chOff x="838200" y="338842"/>
            <a:chExt cx="2461021" cy="5811839"/>
          </a:xfrm>
        </p:grpSpPr>
        <p:sp>
          <p:nvSpPr>
            <p:cNvPr id="12" name="Rectangle 11"/>
            <p:cNvSpPr/>
            <p:nvPr/>
          </p:nvSpPr>
          <p:spPr>
            <a:xfrm>
              <a:off x="838200" y="338842"/>
              <a:ext cx="2194560" cy="581183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a:p>
              <a:pPr algn="ctr"/>
              <a:endParaRPr lang="en-US" dirty="0">
                <a:solidFill>
                  <a:prstClr val="white"/>
                </a:solidFill>
              </a:endParaRPr>
            </a:p>
          </p:txBody>
        </p:sp>
        <p:sp>
          <p:nvSpPr>
            <p:cNvPr id="19" name="TextBox 18"/>
            <p:cNvSpPr txBox="1"/>
            <p:nvPr/>
          </p:nvSpPr>
          <p:spPr>
            <a:xfrm>
              <a:off x="870585" y="653075"/>
              <a:ext cx="2101930" cy="1938992"/>
            </a:xfrm>
            <a:prstGeom prst="rect">
              <a:avLst/>
            </a:prstGeom>
            <a:noFill/>
          </p:spPr>
          <p:txBody>
            <a:bodyPr wrap="square" rtlCol="0">
              <a:spAutoFit/>
            </a:bodyPr>
            <a:lstStyle/>
            <a:p>
              <a:pPr lvl="0" defTabSz="457200">
                <a:spcBef>
                  <a:spcPts val="1000"/>
                </a:spcBef>
                <a:buClr>
                  <a:srgbClr val="353535"/>
                </a:buClr>
              </a:pPr>
              <a:r>
                <a:rPr lang="en-US" altLang="en-US" sz="2400" b="1" dirty="0">
                  <a:solidFill>
                    <a:schemeClr val="bg1"/>
                  </a:solidFill>
                </a:rPr>
                <a:t>Role of AI in Scientific networking and collaborations</a:t>
              </a:r>
              <a:endParaRPr lang="en-US" altLang="en-US" sz="2400" b="1" dirty="0">
                <a:solidFill>
                  <a:schemeClr val="bg1"/>
                </a:solidFill>
              </a:endParaRPr>
            </a:p>
          </p:txBody>
        </p:sp>
        <p:sp>
          <p:nvSpPr>
            <p:cNvPr id="21" name="TextBox 20"/>
            <p:cNvSpPr txBox="1"/>
            <p:nvPr/>
          </p:nvSpPr>
          <p:spPr>
            <a:xfrm>
              <a:off x="1561861" y="5155898"/>
              <a:ext cx="1737360" cy="769441"/>
            </a:xfrm>
            <a:prstGeom prst="rect">
              <a:avLst/>
            </a:prstGeom>
            <a:noFill/>
          </p:spPr>
          <p:txBody>
            <a:bodyPr wrap="square" rtlCol="0">
              <a:spAutoFit/>
            </a:bodyPr>
            <a:lstStyle/>
            <a:p>
              <a:r>
                <a:rPr lang="en-US" sz="4400" b="1" dirty="0">
                  <a:solidFill>
                    <a:prstClr val="white"/>
                  </a:solidFill>
                </a:rPr>
                <a:t>1. </a:t>
              </a:r>
              <a:endParaRPr lang="en-US" sz="4400" b="1" dirty="0">
                <a:solidFill>
                  <a:prstClr val="white"/>
                </a:solidFill>
              </a:endParaRPr>
            </a:p>
          </p:txBody>
        </p:sp>
      </p:grpSp>
      <p:grpSp>
        <p:nvGrpSpPr>
          <p:cNvPr id="31" name="Group 30"/>
          <p:cNvGrpSpPr/>
          <p:nvPr/>
        </p:nvGrpSpPr>
        <p:grpSpPr>
          <a:xfrm>
            <a:off x="3058954" y="669356"/>
            <a:ext cx="1973919" cy="5269655"/>
            <a:chOff x="3058954" y="669356"/>
            <a:chExt cx="1973919" cy="5269655"/>
          </a:xfrm>
        </p:grpSpPr>
        <p:sp>
          <p:nvSpPr>
            <p:cNvPr id="20" name="TextBox 19"/>
            <p:cNvSpPr txBox="1"/>
            <p:nvPr/>
          </p:nvSpPr>
          <p:spPr>
            <a:xfrm>
              <a:off x="3058954" y="669356"/>
              <a:ext cx="1704975" cy="1200329"/>
            </a:xfrm>
            <a:prstGeom prst="rect">
              <a:avLst/>
            </a:prstGeom>
            <a:noFill/>
          </p:spPr>
          <p:txBody>
            <a:bodyPr wrap="square" rtlCol="0">
              <a:spAutoFit/>
            </a:bodyPr>
            <a:lstStyle/>
            <a:p>
              <a:pPr lvl="0" defTabSz="457200">
                <a:spcBef>
                  <a:spcPts val="1000"/>
                </a:spcBef>
                <a:buClr>
                  <a:srgbClr val="353535"/>
                </a:buClr>
              </a:pPr>
              <a:r>
                <a:rPr lang="en-US" altLang="en-US" sz="2400" b="1" dirty="0">
                  <a:solidFill>
                    <a:schemeClr val="bg1"/>
                  </a:solidFill>
                </a:rPr>
                <a:t>Automating tedious tasks</a:t>
              </a:r>
              <a:endParaRPr lang="en-US" altLang="en-US" sz="2400" b="1" dirty="0">
                <a:solidFill>
                  <a:schemeClr val="bg1"/>
                </a:solidFill>
              </a:endParaRPr>
            </a:p>
          </p:txBody>
        </p:sp>
        <p:sp>
          <p:nvSpPr>
            <p:cNvPr id="24" name="TextBox 23"/>
            <p:cNvSpPr txBox="1"/>
            <p:nvPr/>
          </p:nvSpPr>
          <p:spPr>
            <a:xfrm>
              <a:off x="3295513" y="5169570"/>
              <a:ext cx="1737360" cy="769441"/>
            </a:xfrm>
            <a:prstGeom prst="rect">
              <a:avLst/>
            </a:prstGeom>
            <a:noFill/>
          </p:spPr>
          <p:txBody>
            <a:bodyPr wrap="square" rtlCol="0">
              <a:spAutoFit/>
            </a:bodyPr>
            <a:lstStyle/>
            <a:p>
              <a:pPr algn="ctr"/>
              <a:r>
                <a:rPr lang="en-US" sz="4400" b="1" dirty="0">
                  <a:solidFill>
                    <a:prstClr val="white"/>
                  </a:solidFill>
                </a:rPr>
                <a:t>2. </a:t>
              </a:r>
              <a:endParaRPr lang="en-US" sz="4400" b="1" dirty="0">
                <a:solidFill>
                  <a:prstClr val="white"/>
                </a:solidFill>
              </a:endParaRPr>
            </a:p>
          </p:txBody>
        </p:sp>
      </p:grpSp>
      <p:grpSp>
        <p:nvGrpSpPr>
          <p:cNvPr id="32" name="Group 31"/>
          <p:cNvGrpSpPr/>
          <p:nvPr/>
        </p:nvGrpSpPr>
        <p:grpSpPr>
          <a:xfrm>
            <a:off x="4870609" y="358553"/>
            <a:ext cx="2090976" cy="5811839"/>
            <a:chOff x="4767025" y="332270"/>
            <a:chExt cx="2194560" cy="5811839"/>
          </a:xfrm>
        </p:grpSpPr>
        <p:sp>
          <p:nvSpPr>
            <p:cNvPr id="17" name="Rectangle 16"/>
            <p:cNvSpPr/>
            <p:nvPr/>
          </p:nvSpPr>
          <p:spPr>
            <a:xfrm>
              <a:off x="4767025" y="332270"/>
              <a:ext cx="2194560" cy="581183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7" name="TextBox 26"/>
            <p:cNvSpPr txBox="1"/>
            <p:nvPr/>
          </p:nvSpPr>
          <p:spPr>
            <a:xfrm>
              <a:off x="4824174" y="653076"/>
              <a:ext cx="1928099" cy="1569660"/>
            </a:xfrm>
            <a:prstGeom prst="rect">
              <a:avLst/>
            </a:prstGeom>
            <a:noFill/>
          </p:spPr>
          <p:txBody>
            <a:bodyPr wrap="square" rtlCol="0">
              <a:spAutoFit/>
            </a:bodyPr>
            <a:lstStyle/>
            <a:p>
              <a:r>
                <a:rPr lang="en-US" altLang="en-US" sz="2400" b="1" dirty="0">
                  <a:solidFill>
                    <a:schemeClr val="bg1"/>
                  </a:solidFill>
                </a:rPr>
                <a:t>AI powered automation of </a:t>
              </a:r>
              <a:r>
                <a:rPr lang="en-US" altLang="en-US" sz="2400" b="1" dirty="0">
                  <a:solidFill>
                    <a:schemeClr val="bg1"/>
                  </a:solidFill>
                  <a:sym typeface="+mn-ea"/>
                </a:rPr>
                <a:t>Teaching and learning</a:t>
              </a:r>
              <a:endParaRPr lang="en-US" sz="2400" b="1" dirty="0">
                <a:solidFill>
                  <a:prstClr val="white"/>
                </a:solidFill>
              </a:endParaRPr>
            </a:p>
          </p:txBody>
        </p:sp>
      </p:grpSp>
      <p:sp>
        <p:nvSpPr>
          <p:cNvPr id="29" name="TextBox 28"/>
          <p:cNvSpPr txBox="1"/>
          <p:nvPr/>
        </p:nvSpPr>
        <p:spPr>
          <a:xfrm>
            <a:off x="9265920" y="653076"/>
            <a:ext cx="1928099" cy="1200329"/>
          </a:xfrm>
          <a:prstGeom prst="rect">
            <a:avLst/>
          </a:prstGeom>
          <a:noFill/>
        </p:spPr>
        <p:txBody>
          <a:bodyPr wrap="square" rtlCol="0">
            <a:spAutoFit/>
          </a:bodyPr>
          <a:lstStyle/>
          <a:p>
            <a:r>
              <a:rPr lang="en-US" dirty="0" err="1">
                <a:solidFill>
                  <a:prstClr val="white"/>
                </a:solidFill>
              </a:rPr>
              <a:t>Jjjjionnnnnnnnnnnnnnnnjlkkkkk</a:t>
            </a:r>
            <a:r>
              <a:rPr lang="en-US" dirty="0">
                <a:solidFill>
                  <a:prstClr val="white"/>
                </a:solidFill>
              </a:rPr>
              <a:t> </a:t>
            </a:r>
            <a:r>
              <a:rPr lang="en-US" dirty="0" err="1">
                <a:solidFill>
                  <a:prstClr val="white"/>
                </a:solidFill>
              </a:rPr>
              <a:t>knkkkkkkkkkkkkkkkkkkk</a:t>
            </a:r>
            <a:endParaRPr lang="en-US" dirty="0">
              <a:solidFill>
                <a:prstClr val="white"/>
              </a:solidFill>
            </a:endParaRPr>
          </a:p>
        </p:txBody>
      </p:sp>
      <p:sp>
        <p:nvSpPr>
          <p:cNvPr id="30" name="TextBox 29"/>
          <p:cNvSpPr txBox="1"/>
          <p:nvPr/>
        </p:nvSpPr>
        <p:spPr>
          <a:xfrm flipH="1">
            <a:off x="4987622" y="5125119"/>
            <a:ext cx="1552575" cy="769441"/>
          </a:xfrm>
          <a:prstGeom prst="rect">
            <a:avLst/>
          </a:prstGeom>
          <a:noFill/>
        </p:spPr>
        <p:txBody>
          <a:bodyPr wrap="square" rtlCol="0">
            <a:spAutoFit/>
          </a:bodyPr>
          <a:lstStyle/>
          <a:p>
            <a:pPr algn="ctr"/>
            <a:r>
              <a:rPr lang="en-US" sz="4400" b="1" dirty="0">
                <a:solidFill>
                  <a:prstClr val="white"/>
                </a:solidFill>
              </a:rPr>
              <a:t>3</a:t>
            </a:r>
            <a:r>
              <a:rPr lang="en-US" sz="2000" dirty="0">
                <a:solidFill>
                  <a:prstClr val="white"/>
                </a:solidFill>
              </a:rPr>
              <a:t>.</a:t>
            </a:r>
            <a:endParaRPr lang="en-US" sz="2000" dirty="0">
              <a:solidFill>
                <a:prstClr val="white"/>
              </a:solidFill>
            </a:endParaRPr>
          </a:p>
        </p:txBody>
      </p:sp>
      <p:grpSp>
        <p:nvGrpSpPr>
          <p:cNvPr id="35" name="Group 34"/>
          <p:cNvGrpSpPr/>
          <p:nvPr/>
        </p:nvGrpSpPr>
        <p:grpSpPr>
          <a:xfrm>
            <a:off x="6958489" y="356406"/>
            <a:ext cx="4389120" cy="5811839"/>
            <a:chOff x="6958489" y="356406"/>
            <a:chExt cx="4389120" cy="5811839"/>
          </a:xfrm>
        </p:grpSpPr>
        <p:sp>
          <p:nvSpPr>
            <p:cNvPr id="16" name="Rectangle 15"/>
            <p:cNvSpPr/>
            <p:nvPr/>
          </p:nvSpPr>
          <p:spPr>
            <a:xfrm>
              <a:off x="9153049" y="356406"/>
              <a:ext cx="2194560" cy="581183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TextBox 27"/>
            <p:cNvSpPr txBox="1"/>
            <p:nvPr/>
          </p:nvSpPr>
          <p:spPr>
            <a:xfrm>
              <a:off x="6958489" y="653076"/>
              <a:ext cx="2087880" cy="1569660"/>
            </a:xfrm>
            <a:prstGeom prst="rect">
              <a:avLst/>
            </a:prstGeom>
            <a:noFill/>
          </p:spPr>
          <p:txBody>
            <a:bodyPr wrap="square" rtlCol="0">
              <a:spAutoFit/>
            </a:bodyPr>
            <a:lstStyle/>
            <a:p>
              <a:pPr lvl="0" defTabSz="457200">
                <a:spcBef>
                  <a:spcPts val="1000"/>
                </a:spcBef>
                <a:buClr>
                  <a:srgbClr val="353535"/>
                </a:buClr>
              </a:pPr>
              <a:r>
                <a:rPr lang="en-US" sz="2400" b="1" dirty="0">
                  <a:solidFill>
                    <a:schemeClr val="bg1"/>
                  </a:solidFill>
                  <a:sym typeface="+mn-ea"/>
                </a:rPr>
                <a:t>Important Considerations When Using AI in Academia</a:t>
              </a:r>
              <a:endParaRPr lang="en-US" sz="2400" b="1" dirty="0">
                <a:solidFill>
                  <a:schemeClr val="bg1"/>
                </a:solidFill>
                <a:sym typeface="+mn-ea"/>
              </a:endParaRPr>
            </a:p>
          </p:txBody>
        </p:sp>
        <p:sp>
          <p:nvSpPr>
            <p:cNvPr id="33" name="TextBox 32"/>
            <p:cNvSpPr txBox="1"/>
            <p:nvPr/>
          </p:nvSpPr>
          <p:spPr>
            <a:xfrm flipH="1">
              <a:off x="7168038" y="5201365"/>
              <a:ext cx="1552575" cy="830997"/>
            </a:xfrm>
            <a:prstGeom prst="rect">
              <a:avLst/>
            </a:prstGeom>
            <a:noFill/>
          </p:spPr>
          <p:txBody>
            <a:bodyPr wrap="square" rtlCol="0">
              <a:spAutoFit/>
            </a:bodyPr>
            <a:lstStyle/>
            <a:p>
              <a:pPr algn="ctr"/>
              <a:r>
                <a:rPr lang="en-US" sz="4400" b="1" dirty="0">
                  <a:solidFill>
                    <a:prstClr val="white"/>
                  </a:solidFill>
                </a:rPr>
                <a:t>4</a:t>
              </a:r>
              <a:r>
                <a:rPr lang="en-US" sz="4800" b="1" dirty="0">
                  <a:solidFill>
                    <a:prstClr val="white"/>
                  </a:solidFill>
                </a:rPr>
                <a:t>. </a:t>
              </a:r>
              <a:endParaRPr lang="en-US" sz="4800" b="1" dirty="0">
                <a:solidFill>
                  <a:prstClr val="white"/>
                </a:solidFill>
              </a:endParaRPr>
            </a:p>
          </p:txBody>
        </p:sp>
      </p:grpSp>
      <p:sp>
        <p:nvSpPr>
          <p:cNvPr id="34" name="TextBox 33"/>
          <p:cNvSpPr txBox="1"/>
          <p:nvPr/>
        </p:nvSpPr>
        <p:spPr>
          <a:xfrm flipH="1">
            <a:off x="9591676" y="5262920"/>
            <a:ext cx="1552575" cy="707886"/>
          </a:xfrm>
          <a:prstGeom prst="rect">
            <a:avLst/>
          </a:prstGeom>
          <a:noFill/>
        </p:spPr>
        <p:txBody>
          <a:bodyPr wrap="square" rtlCol="0">
            <a:spAutoFit/>
          </a:bodyPr>
          <a:lstStyle/>
          <a:p>
            <a:pPr algn="ctr"/>
            <a:r>
              <a:rPr lang="en-US" sz="4000" b="1" dirty="0">
                <a:solidFill>
                  <a:prstClr val="white"/>
                </a:solidFill>
              </a:rPr>
              <a:t>5.</a:t>
            </a:r>
            <a:endParaRPr lang="en-US" sz="4000" b="1" dirty="0">
              <a:solidFill>
                <a:prstClr val="white"/>
              </a:solidFill>
            </a:endParaRPr>
          </a:p>
        </p:txBody>
      </p:sp>
      <p:sp>
        <p:nvSpPr>
          <p:cNvPr id="2" name="TextBox 1"/>
          <p:cNvSpPr txBox="1"/>
          <p:nvPr/>
        </p:nvSpPr>
        <p:spPr>
          <a:xfrm>
            <a:off x="9370894" y="669356"/>
            <a:ext cx="1718149" cy="1384995"/>
          </a:xfrm>
          <a:prstGeom prst="rect">
            <a:avLst/>
          </a:prstGeom>
          <a:noFill/>
        </p:spPr>
        <p:txBody>
          <a:bodyPr wrap="square" rtlCol="0">
            <a:spAutoFit/>
          </a:bodyPr>
          <a:lstStyle/>
          <a:p>
            <a:pPr lvl="0" defTabSz="457200">
              <a:spcBef>
                <a:spcPts val="1000"/>
              </a:spcBef>
              <a:buClr>
                <a:srgbClr val="353535"/>
              </a:buClr>
            </a:pPr>
            <a:r>
              <a:rPr lang="en-US" altLang="en-US" sz="2800" b="1" dirty="0">
                <a:solidFill>
                  <a:schemeClr val="bg1"/>
                </a:solidFill>
              </a:rPr>
              <a:t>AI content detection tools</a:t>
            </a:r>
            <a:endParaRPr lang="en-US"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000" fill="hold"/>
                                        <p:tgtEl>
                                          <p:spTgt spid="14"/>
                                        </p:tgtEl>
                                        <p:attrNameLst>
                                          <p:attrName>ppt_x</p:attrName>
                                        </p:attrNameLst>
                                      </p:cBhvr>
                                      <p:tavLst>
                                        <p:tav tm="0">
                                          <p:val>
                                            <p:strVal val="0-#ppt_w/2"/>
                                          </p:val>
                                        </p:tav>
                                        <p:tav tm="100000">
                                          <p:val>
                                            <p:strVal val="#ppt_x"/>
                                          </p:val>
                                        </p:tav>
                                      </p:tavLst>
                                    </p:anim>
                                    <p:anim calcmode="lin" valueType="num">
                                      <p:cBhvr additive="base">
                                        <p:cTn id="12" dur="20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000" fill="hold"/>
                                        <p:tgtEl>
                                          <p:spTgt spid="15"/>
                                        </p:tgtEl>
                                        <p:attrNameLst>
                                          <p:attrName>ppt_x</p:attrName>
                                        </p:attrNameLst>
                                      </p:cBhvr>
                                      <p:tavLst>
                                        <p:tav tm="0">
                                          <p:val>
                                            <p:strVal val="0-#ppt_w/2"/>
                                          </p:val>
                                        </p:tav>
                                        <p:tav tm="100000">
                                          <p:val>
                                            <p:strVal val="#ppt_x"/>
                                          </p:val>
                                        </p:tav>
                                      </p:tavLst>
                                    </p:anim>
                                    <p:anim calcmode="lin" valueType="num">
                                      <p:cBhvr additive="base">
                                        <p:cTn id="16" dur="2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2000" fill="hold"/>
                                        <p:tgtEl>
                                          <p:spTgt spid="26"/>
                                        </p:tgtEl>
                                        <p:attrNameLst>
                                          <p:attrName>ppt_x</p:attrName>
                                        </p:attrNameLst>
                                      </p:cBhvr>
                                      <p:tavLst>
                                        <p:tav tm="0">
                                          <p:val>
                                            <p:strVal val="0-#ppt_w/2"/>
                                          </p:val>
                                        </p:tav>
                                        <p:tav tm="100000">
                                          <p:val>
                                            <p:strVal val="#ppt_x"/>
                                          </p:val>
                                        </p:tav>
                                      </p:tavLst>
                                    </p:anim>
                                    <p:anim calcmode="lin" valueType="num">
                                      <p:cBhvr additive="base">
                                        <p:cTn id="20" dur="20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2000" fill="hold"/>
                                        <p:tgtEl>
                                          <p:spTgt spid="31"/>
                                        </p:tgtEl>
                                        <p:attrNameLst>
                                          <p:attrName>ppt_x</p:attrName>
                                        </p:attrNameLst>
                                      </p:cBhvr>
                                      <p:tavLst>
                                        <p:tav tm="0">
                                          <p:val>
                                            <p:strVal val="0-#ppt_w/2"/>
                                          </p:val>
                                        </p:tav>
                                        <p:tav tm="100000">
                                          <p:val>
                                            <p:strVal val="#ppt_x"/>
                                          </p:val>
                                        </p:tav>
                                      </p:tavLst>
                                    </p:anim>
                                    <p:anim calcmode="lin" valueType="num">
                                      <p:cBhvr additive="base">
                                        <p:cTn id="24" dur="20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2000" fill="hold"/>
                                        <p:tgtEl>
                                          <p:spTgt spid="32"/>
                                        </p:tgtEl>
                                        <p:attrNameLst>
                                          <p:attrName>ppt_x</p:attrName>
                                        </p:attrNameLst>
                                      </p:cBhvr>
                                      <p:tavLst>
                                        <p:tav tm="0">
                                          <p:val>
                                            <p:strVal val="0-#ppt_w/2"/>
                                          </p:val>
                                        </p:tav>
                                        <p:tav tm="100000">
                                          <p:val>
                                            <p:strVal val="#ppt_x"/>
                                          </p:val>
                                        </p:tav>
                                      </p:tavLst>
                                    </p:anim>
                                    <p:anim calcmode="lin" valueType="num">
                                      <p:cBhvr additive="base">
                                        <p:cTn id="28" dur="2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2000" fill="hold"/>
                                        <p:tgtEl>
                                          <p:spTgt spid="29"/>
                                        </p:tgtEl>
                                        <p:attrNameLst>
                                          <p:attrName>ppt_x</p:attrName>
                                        </p:attrNameLst>
                                      </p:cBhvr>
                                      <p:tavLst>
                                        <p:tav tm="0">
                                          <p:val>
                                            <p:strVal val="0-#ppt_w/2"/>
                                          </p:val>
                                        </p:tav>
                                        <p:tav tm="100000">
                                          <p:val>
                                            <p:strVal val="#ppt_x"/>
                                          </p:val>
                                        </p:tav>
                                      </p:tavLst>
                                    </p:anim>
                                    <p:anim calcmode="lin" valueType="num">
                                      <p:cBhvr additive="base">
                                        <p:cTn id="32" dur="2000" fill="hold"/>
                                        <p:tgtEl>
                                          <p:spTgt spid="29"/>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2000" fill="hold"/>
                                        <p:tgtEl>
                                          <p:spTgt spid="30"/>
                                        </p:tgtEl>
                                        <p:attrNameLst>
                                          <p:attrName>ppt_x</p:attrName>
                                        </p:attrNameLst>
                                      </p:cBhvr>
                                      <p:tavLst>
                                        <p:tav tm="0">
                                          <p:val>
                                            <p:strVal val="0-#ppt_w/2"/>
                                          </p:val>
                                        </p:tav>
                                        <p:tav tm="100000">
                                          <p:val>
                                            <p:strVal val="#ppt_x"/>
                                          </p:val>
                                        </p:tav>
                                      </p:tavLst>
                                    </p:anim>
                                    <p:anim calcmode="lin" valueType="num">
                                      <p:cBhvr additive="base">
                                        <p:cTn id="36" dur="200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2000" fill="hold"/>
                                        <p:tgtEl>
                                          <p:spTgt spid="35"/>
                                        </p:tgtEl>
                                        <p:attrNameLst>
                                          <p:attrName>ppt_x</p:attrName>
                                        </p:attrNameLst>
                                      </p:cBhvr>
                                      <p:tavLst>
                                        <p:tav tm="0">
                                          <p:val>
                                            <p:strVal val="0-#ppt_w/2"/>
                                          </p:val>
                                        </p:tav>
                                        <p:tav tm="100000">
                                          <p:val>
                                            <p:strVal val="#ppt_x"/>
                                          </p:val>
                                        </p:tav>
                                      </p:tavLst>
                                    </p:anim>
                                    <p:anim calcmode="lin" valueType="num">
                                      <p:cBhvr additive="base">
                                        <p:cTn id="40" dur="2000" fill="hold"/>
                                        <p:tgtEl>
                                          <p:spTgt spid="35"/>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2000" fill="hold"/>
                                        <p:tgtEl>
                                          <p:spTgt spid="34"/>
                                        </p:tgtEl>
                                        <p:attrNameLst>
                                          <p:attrName>ppt_x</p:attrName>
                                        </p:attrNameLst>
                                      </p:cBhvr>
                                      <p:tavLst>
                                        <p:tav tm="0">
                                          <p:val>
                                            <p:strVal val="0-#ppt_w/2"/>
                                          </p:val>
                                        </p:tav>
                                        <p:tav tm="100000">
                                          <p:val>
                                            <p:strVal val="#ppt_x"/>
                                          </p:val>
                                        </p:tav>
                                      </p:tavLst>
                                    </p:anim>
                                    <p:anim calcmode="lin" valueType="num">
                                      <p:cBhvr additive="base">
                                        <p:cTn id="44" dur="2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animBg="1"/>
      <p:bldP spid="15" grpId="0" animBg="1"/>
      <p:bldP spid="29" grpId="0"/>
      <p:bldP spid="30"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a:sym typeface="+mn-ea"/>
              </a:rPr>
              <a:t>Automating research and Innovation</a:t>
            </a:r>
            <a:endParaRPr lang="en-US"/>
          </a:p>
        </p:txBody>
      </p:sp>
      <p:sp>
        <p:nvSpPr>
          <p:cNvPr id="3" name="Content Placeholder 2"/>
          <p:cNvSpPr>
            <a:spLocks noGrp="1"/>
          </p:cNvSpPr>
          <p:nvPr>
            <p:ph idx="1"/>
          </p:nvPr>
        </p:nvSpPr>
        <p:spPr/>
        <p:txBody>
          <a:bodyPr/>
          <a:lstStyle/>
          <a:p>
            <a:r>
              <a:rPr lang="en-US">
                <a:sym typeface="+mn-ea"/>
              </a:rPr>
              <a:t>Scientific Writing Assistant: AI tools can assist with scientific writing by checking grammar and plagiarism, suggesting citations, or even generating drafts based on existing research. Additionally, machine translation powered by AI can help overcome language barriers in research communication.</a:t>
            </a:r>
            <a:endParaRPr lang="en-US"/>
          </a:p>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1024" y="2602410"/>
            <a:ext cx="8915400" cy="566738"/>
          </a:xfrm>
        </p:spPr>
        <p:txBody>
          <a:bodyPr/>
          <a:lstStyle/>
          <a:p>
            <a:r>
              <a:rPr lang="en-US" altLang="en-US" b="1" dirty="0"/>
              <a:t>The Future is AI</a:t>
            </a:r>
            <a:endParaRPr lang="en-US" altLang="en-US" b="1" dirty="0"/>
          </a:p>
        </p:txBody>
      </p:sp>
      <p:pic>
        <p:nvPicPr>
          <p:cNvPr id="6" name="Picture Placeholder 5"/>
          <p:cNvPicPr>
            <a:picLocks noGrp="1" noChangeAspect="1"/>
          </p:cNvPicPr>
          <p:nvPr>
            <p:ph type="pic" idx="1"/>
          </p:nvPr>
        </p:nvPicPr>
        <p:blipFill>
          <a:blip r:embed="rId1"/>
          <a:srcRect t="10363" b="10363"/>
          <a:stretch>
            <a:fillRect/>
          </a:stretch>
        </p:blipFill>
        <p:spPr>
          <a:xfrm>
            <a:off x="2589213" y="100127"/>
            <a:ext cx="5787037" cy="2502283"/>
          </a:xfrm>
          <a:prstGeom prst="rect">
            <a:avLst/>
          </a:prstGeom>
        </p:spPr>
      </p:pic>
      <p:sp>
        <p:nvSpPr>
          <p:cNvPr id="4" name="Text Placeholder 3"/>
          <p:cNvSpPr>
            <a:spLocks noGrp="1"/>
          </p:cNvSpPr>
          <p:nvPr>
            <p:ph type="body" sz="half" idx="2"/>
          </p:nvPr>
        </p:nvSpPr>
        <p:spPr>
          <a:xfrm>
            <a:off x="1942233" y="3765394"/>
            <a:ext cx="8915400" cy="493712"/>
          </a:xfrm>
        </p:spPr>
        <p:txBody>
          <a:bodyPr>
            <a:noAutofit/>
          </a:bodyPr>
          <a:lstStyle/>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AI  based methodologies</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Interesting research is on the horizon</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New ways of data collection </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New method of data analysis </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New methods of simulation</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More effective experiments</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More powerful test beds</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en-US" sz="1400" dirty="0">
                <a:latin typeface="Arial" panose="020B0604020202020204" pitchFamily="34" charset="0"/>
                <a:cs typeface="Arial" panose="020B0604020202020204" pitchFamily="34" charset="0"/>
              </a:rPr>
              <a:t>Hypotheses generation</a:t>
            </a:r>
            <a:endParaRPr lang="en-US" altLang="en-US" sz="1400" dirty="0">
              <a:latin typeface="Arial" panose="020B0604020202020204" pitchFamily="34" charset="0"/>
              <a:cs typeface="Arial" panose="020B0604020202020204" pitchFamily="34" charset="0"/>
            </a:endParaRPr>
          </a:p>
        </p:txBody>
      </p:sp>
      <p:sp>
        <p:nvSpPr>
          <p:cNvPr id="5" name="Rectangle 4"/>
          <p:cNvSpPr/>
          <p:nvPr/>
        </p:nvSpPr>
        <p:spPr>
          <a:xfrm>
            <a:off x="2121453" y="3193669"/>
            <a:ext cx="8556959" cy="523220"/>
          </a:xfrm>
          <a:prstGeom prst="rect">
            <a:avLst/>
          </a:prstGeom>
        </p:spPr>
        <p:txBody>
          <a:bodyPr wrap="square">
            <a:spAutoFit/>
          </a:bodyPr>
          <a:lstStyle/>
          <a:p>
            <a:r>
              <a:rPr lang="en-US" sz="1400" dirty="0"/>
              <a:t>Andrew Ng, Chief AI Scientist at Landing AI: "AI is the new electricity. It's going to be woven into the fabric of every industry." (2018)</a:t>
            </a:r>
            <a:endParaRPr lang="en-US" sz="1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40156" y="178256"/>
            <a:ext cx="8911687" cy="1280890"/>
          </a:xfrm>
        </p:spPr>
        <p:txBody>
          <a:bodyPr/>
          <a:lstStyle/>
          <a:p>
            <a:r>
              <a:rPr lang="en-US" b="1" dirty="0"/>
              <a:t>Ground breaking work that used AI</a:t>
            </a:r>
            <a:endParaRPr lang="en-US" b="1" dirty="0"/>
          </a:p>
        </p:txBody>
      </p:sp>
      <p:sp>
        <p:nvSpPr>
          <p:cNvPr id="7" name="Rectangle 1"/>
          <p:cNvSpPr>
            <a:spLocks noGrp="1" noChangeArrowheads="1"/>
          </p:cNvSpPr>
          <p:nvPr>
            <p:ph idx="1"/>
          </p:nvPr>
        </p:nvSpPr>
        <p:spPr bwMode="auto">
          <a:xfrm>
            <a:off x="838200" y="1459146"/>
            <a:ext cx="10515600" cy="5913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lvl="0" indent="0" eaLnBrk="0" fontAlgn="base" hangingPunct="0">
              <a:lnSpc>
                <a:spcPct val="100000"/>
              </a:lnSpc>
              <a:spcBef>
                <a:spcPct val="0"/>
              </a:spcBef>
              <a:spcAft>
                <a:spcPct val="0"/>
              </a:spcAft>
              <a:buFontTx/>
              <a:buChar char="•"/>
            </a:pPr>
            <a:r>
              <a:rPr lang="en-US" altLang="en-US" sz="1800" b="1" dirty="0">
                <a:latin typeface="Arial" panose="020B0604020202020204" pitchFamily="34" charset="0"/>
              </a:rPr>
              <a:t>Humanities: </a:t>
            </a:r>
            <a:r>
              <a:rPr lang="en-US" altLang="en-US" sz="1800" b="1" i="1" dirty="0">
                <a:latin typeface="Arial" panose="020B0604020202020204" pitchFamily="34" charset="0"/>
              </a:rPr>
              <a:t>AI-powered </a:t>
            </a:r>
            <a:r>
              <a:rPr kumimoji="0" lang="en-US" altLang="en-US" sz="1800" b="1" i="1" u="none" strike="noStrike" cap="none" normalizeH="0" baseline="0" dirty="0">
                <a:ln>
                  <a:noFill/>
                </a:ln>
                <a:solidFill>
                  <a:schemeClr val="tx1"/>
                </a:solidFill>
                <a:effectLst/>
                <a:latin typeface="Arial" panose="020B0604020202020204" pitchFamily="34" charset="0"/>
              </a:rPr>
              <a:t>analysis of online discourse for identifying hate speech</a:t>
            </a:r>
            <a:r>
              <a:rPr kumimoji="0" lang="en-US" altLang="en-US" sz="1800" b="0" i="1" u="none" strike="noStrike" cap="none" normalizeH="0" baseline="0" dirty="0">
                <a:ln>
                  <a:noFill/>
                </a:ln>
                <a:solidFill>
                  <a:schemeClr val="tx1"/>
                </a:solidFill>
                <a:effectLst/>
                <a:latin typeface="Arial" panose="020B0604020202020204" pitchFamily="34" charset="0"/>
              </a:rPr>
              <a:t> </a:t>
            </a:r>
            <a:endParaRPr kumimoji="0" lang="en-US" altLang="en-US" sz="1800" b="0" i="1"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pPr>
            <a:r>
              <a:rPr kumimoji="0" lang="en-US" altLang="en-US" sz="1800" b="0" i="0" u="none" strike="noStrike" cap="none" normalizeH="0" baseline="0" dirty="0">
                <a:ln>
                  <a:noFill/>
                </a:ln>
                <a:solidFill>
                  <a:schemeClr val="tx1"/>
                </a:solidFill>
                <a:effectLst/>
                <a:latin typeface="Arial" panose="020B0604020202020204" pitchFamily="34" charset="0"/>
              </a:rPr>
              <a:t>(ACM Transactions on Internet Technology, 2023): This research explored how AI could help combat online hate speech, promoting safer and more inclusive digital spaces. </a:t>
            </a:r>
            <a:endParaRPr kumimoji="0" lang="en-US" altLang="en-US" sz="1800" b="0" i="0" u="none" strike="noStrike" cap="none" normalizeH="0" baseline="0" dirty="0">
              <a:ln>
                <a:noFill/>
              </a:ln>
              <a:solidFill>
                <a:schemeClr val="tx1"/>
              </a:solidFill>
              <a:effectLst/>
              <a:latin typeface="Arial" panose="020B0604020202020204" pitchFamily="34" charset="0"/>
            </a:endParaRPr>
          </a:p>
          <a:p>
            <a:r>
              <a:rPr lang="en-US" sz="1800" b="1" dirty="0"/>
              <a:t>Humanities: </a:t>
            </a:r>
            <a:r>
              <a:rPr lang="en-US" sz="1800" b="1" i="1" dirty="0"/>
              <a:t>Understanding historical events through large-scale text analysis</a:t>
            </a:r>
            <a:r>
              <a:rPr lang="en-US" sz="1800" dirty="0"/>
              <a:t> (</a:t>
            </a:r>
            <a:r>
              <a:rPr lang="en-US" sz="1800" dirty="0" err="1"/>
              <a:t>PLoS</a:t>
            </a:r>
            <a:r>
              <a:rPr lang="en-US" sz="1800" dirty="0"/>
              <a:t> One, 2020): This work used AI to </a:t>
            </a:r>
            <a:r>
              <a:rPr lang="en-US" sz="1800" dirty="0" err="1"/>
              <a:t>analyze</a:t>
            </a:r>
            <a:r>
              <a:rPr lang="en-US" sz="1800" dirty="0"/>
              <a:t> historical documents, revealing new insights into past events and societies.</a:t>
            </a:r>
            <a:endParaRPr lang="en-US" sz="1800" dirty="0"/>
          </a:p>
          <a:p>
            <a:r>
              <a:rPr lang="en-US" sz="1800" b="1" dirty="0"/>
              <a:t>Natural Sciences: </a:t>
            </a:r>
            <a:r>
              <a:rPr lang="en-US" sz="1800" b="1" i="1" dirty="0"/>
              <a:t>Reinforcement learning for robot locomotion</a:t>
            </a:r>
            <a:r>
              <a:rPr lang="en-US" sz="1800" i="1" dirty="0"/>
              <a:t> </a:t>
            </a:r>
            <a:r>
              <a:rPr lang="en-US" sz="1800" dirty="0"/>
              <a:t>(Science Robotics, 2022): This research trained robots using AI to move in complex environments, paving the way for their broader deployment in tasks like search and rescue.</a:t>
            </a:r>
            <a:endParaRPr lang="en-US" sz="1800" dirty="0"/>
          </a:p>
          <a:p>
            <a:r>
              <a:rPr lang="en-US" sz="1800" b="1" dirty="0"/>
              <a:t>Climate change</a:t>
            </a:r>
            <a:r>
              <a:rPr lang="en-US" sz="1800" b="1" i="1" dirty="0"/>
              <a:t>: Machine learning for predicting extreme weather events </a:t>
            </a:r>
            <a:r>
              <a:rPr lang="en-US" sz="1800" dirty="0"/>
              <a:t>(Proceedings of the National Academy of Sciences, 2023): This research used AI to predict natural disasters with improved accuracy, aiding preparedness and mitigation efforts.</a:t>
            </a:r>
            <a:endParaRPr lang="en-US" sz="1800" dirty="0"/>
          </a:p>
          <a:p>
            <a:r>
              <a:rPr lang="en-US" sz="1800" b="1" dirty="0"/>
              <a:t>Drug Discovery and Medicine: </a:t>
            </a:r>
            <a:r>
              <a:rPr lang="en-US" sz="1800" b="1" i="1" dirty="0" err="1"/>
              <a:t>AlphaFold</a:t>
            </a:r>
            <a:r>
              <a:rPr lang="en-US" sz="1800" b="1" i="1" dirty="0"/>
              <a:t> 2: Solving the protein folding problem</a:t>
            </a:r>
            <a:r>
              <a:rPr lang="en-US" sz="1800" i="1" dirty="0"/>
              <a:t> </a:t>
            </a:r>
            <a:r>
              <a:rPr lang="en-US" sz="1800" dirty="0"/>
              <a:t>(Nature, 2021): This </a:t>
            </a:r>
            <a:r>
              <a:rPr lang="en-US" sz="1800" dirty="0" err="1"/>
              <a:t>groundbreaking</a:t>
            </a:r>
            <a:r>
              <a:rPr lang="en-US" sz="1800" dirty="0"/>
              <a:t> work used AI to predict protein structures accurately, accelerating drug discovery and understanding diseases.</a:t>
            </a:r>
            <a:endParaRPr lang="en-US" sz="1800" dirty="0"/>
          </a:p>
          <a:p>
            <a:pPr lvl="0"/>
            <a:r>
              <a:rPr lang="en-US" sz="1800" b="1" i="1" dirty="0"/>
              <a:t>Deep learning for early detection of lung cancer</a:t>
            </a:r>
            <a:r>
              <a:rPr lang="en-US" sz="1800" i="1" dirty="0"/>
              <a:t> </a:t>
            </a:r>
            <a:r>
              <a:rPr lang="en-US" sz="1800" dirty="0"/>
              <a:t>(Nature Medicine, 2019): This study demonstrated how AI could </a:t>
            </a:r>
            <a:r>
              <a:rPr lang="en-US" sz="1800" dirty="0" err="1"/>
              <a:t>analyze</a:t>
            </a:r>
            <a:r>
              <a:rPr lang="en-US" sz="1800" dirty="0"/>
              <a:t> chest X-rays more effectively than radiologists, potentially saving lives.</a:t>
            </a:r>
            <a:endParaRPr lang="en-US" sz="1800" dirty="0"/>
          </a:p>
          <a:p>
            <a:pPr marL="0" marR="0" lvl="0" indent="0" algn="l" defTabSz="914400" rtl="0" eaLnBrk="0" fontAlgn="base" latinLnBrk="0" hangingPunct="0">
              <a:lnSpc>
                <a:spcPct val="100000"/>
              </a:lnSpc>
              <a:spcBef>
                <a:spcPct val="0"/>
              </a:spcBef>
              <a:spcAft>
                <a:spcPct val="0"/>
              </a:spcAft>
              <a:buClrTx/>
              <a:buSzTx/>
              <a:buNone/>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pPr>
            <a:endParaRPr lang="en-US" altLang="en-US" sz="18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8947" y="372523"/>
            <a:ext cx="4343400" cy="1600200"/>
          </a:xfrm>
        </p:spPr>
        <p:txBody>
          <a:bodyPr>
            <a:normAutofit/>
          </a:bodyPr>
          <a:lstStyle/>
          <a:p>
            <a:r>
              <a:rPr lang="en-US" altLang="en-US" dirty="0">
                <a:sym typeface="+mn-ea"/>
              </a:rPr>
              <a:t>AI and Deskilling, Upskilling, Assistive debate</a:t>
            </a:r>
            <a:endParaRPr lang="en-US" dirty="0"/>
          </a:p>
        </p:txBody>
      </p:sp>
      <p:sp>
        <p:nvSpPr>
          <p:cNvPr id="4" name="Text Placeholder 3"/>
          <p:cNvSpPr>
            <a:spLocks noGrp="1"/>
          </p:cNvSpPr>
          <p:nvPr>
            <p:ph type="body" sz="half" idx="2"/>
          </p:nvPr>
        </p:nvSpPr>
        <p:spPr>
          <a:xfrm>
            <a:off x="1538947" y="2142661"/>
            <a:ext cx="6138562" cy="493712"/>
          </a:xfrm>
        </p:spPr>
        <p:txBody>
          <a:bodyPr>
            <a:normAutofit fontScale="25000" lnSpcReduction="20000"/>
          </a:bodyPr>
          <a:lstStyle/>
          <a:p>
            <a:r>
              <a:rPr lang="en-US" altLang="en-US" sz="6400" dirty="0"/>
              <a:t>ML Apps and Deep Learning apps were not controvesial when Automated work was only mundane work</a:t>
            </a:r>
            <a:endParaRPr lang="en-US" altLang="en-US" sz="6400" dirty="0"/>
          </a:p>
          <a:p>
            <a:endParaRPr lang="en-US" altLang="en-US" sz="6400" dirty="0"/>
          </a:p>
          <a:p>
            <a:r>
              <a:rPr lang="en-US" altLang="en-US" sz="6400" b="1" dirty="0"/>
              <a:t>Deskilling technologies </a:t>
            </a:r>
            <a:r>
              <a:rPr lang="en-US" altLang="en-US" sz="6400" dirty="0"/>
              <a:t>render certain skills unncessary</a:t>
            </a:r>
            <a:endParaRPr lang="en-US" altLang="en-US" sz="6400" dirty="0"/>
          </a:p>
          <a:p>
            <a:r>
              <a:rPr lang="en-US" sz="6400" b="1" i="1" dirty="0"/>
              <a:t>Deskilling</a:t>
            </a:r>
            <a:r>
              <a:rPr lang="en-US" sz="6400" b="1" dirty="0"/>
              <a:t> </a:t>
            </a:r>
            <a:r>
              <a:rPr lang="en-US" sz="6400" dirty="0"/>
              <a:t>is the decline in working positions through the machinery or technology introduced to separate workers from the production process</a:t>
            </a:r>
            <a:endParaRPr lang="en-US" altLang="en-US" sz="6400" dirty="0"/>
          </a:p>
          <a:p>
            <a:r>
              <a:rPr lang="en-US" altLang="en-US" sz="6400" b="1" dirty="0"/>
              <a:t>Assistive technologies </a:t>
            </a:r>
            <a:r>
              <a:rPr lang="en-US" altLang="en-US" sz="6400" dirty="0"/>
              <a:t>enable us to perform our work better by increasing our functional capabilities</a:t>
            </a:r>
            <a:endParaRPr lang="en-US" altLang="en-US" sz="6400" dirty="0"/>
          </a:p>
          <a:p>
            <a:r>
              <a:rPr lang="en-US" sz="6400" b="1" dirty="0"/>
              <a:t>Upskilling</a:t>
            </a:r>
            <a:r>
              <a:rPr lang="en-US" sz="6400" dirty="0"/>
              <a:t> focuses on improving current employees' skill sets so they can advance in their jobs and find different roles and opportunities within the company.</a:t>
            </a:r>
            <a:endParaRPr lang="en-US" altLang="en-US" sz="6400" dirty="0"/>
          </a:p>
          <a:p>
            <a:r>
              <a:rPr lang="en-US" altLang="en-US" sz="6400" dirty="0"/>
              <a:t> </a:t>
            </a:r>
            <a:endParaRPr lang="en-US" altLang="en-US" sz="6400" dirty="0"/>
          </a:p>
          <a:p>
            <a:endParaRPr lang="en-US" altLang="en-US" dirty="0"/>
          </a:p>
        </p:txBody>
      </p:sp>
      <p:sp>
        <p:nvSpPr>
          <p:cNvPr id="3" name="Picture Placeholder 2"/>
          <p:cNvSpPr>
            <a:spLocks noGrp="1"/>
          </p:cNvSpPr>
          <p:nvPr>
            <p:ph type="pic" idx="1"/>
          </p:nvPr>
        </p:nvSpPr>
        <p:spPr>
          <a:xfrm>
            <a:off x="8341742" y="634965"/>
            <a:ext cx="3162869" cy="1754552"/>
          </a:xfrm>
        </p:spPr>
      </p:sp>
      <p:pic>
        <p:nvPicPr>
          <p:cNvPr id="9" name="Picture 8"/>
          <p:cNvPicPr/>
          <p:nvPr/>
        </p:nvPicPr>
        <p:blipFill rotWithShape="1">
          <a:blip r:embed="rId1"/>
          <a:srcRect l="52308" t="45583" r="2436" b="14987"/>
          <a:stretch>
            <a:fillRect/>
          </a:stretch>
        </p:blipFill>
        <p:spPr bwMode="auto">
          <a:xfrm>
            <a:off x="8281356" y="559945"/>
            <a:ext cx="3838757" cy="2424794"/>
          </a:xfrm>
          <a:prstGeom prst="rect">
            <a:avLst/>
          </a:prstGeom>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946" y="505479"/>
            <a:ext cx="3932237" cy="963891"/>
          </a:xfrm>
        </p:spPr>
        <p:txBody>
          <a:bodyPr/>
          <a:lstStyle/>
          <a:p>
            <a:r>
              <a:rPr lang="en-US" altLang="en-US" b="1" dirty="0"/>
              <a:t>Reading Tools</a:t>
            </a:r>
            <a:endParaRPr lang="en-US" altLang="en-US" b="1" dirty="0"/>
          </a:p>
        </p:txBody>
      </p:sp>
      <p:pic>
        <p:nvPicPr>
          <p:cNvPr id="5" name="Picture Placeholder 4"/>
          <p:cNvPicPr>
            <a:picLocks noGrp="1" noChangeAspect="1"/>
          </p:cNvPicPr>
          <p:nvPr>
            <p:ph type="pic" idx="1"/>
          </p:nvPr>
        </p:nvPicPr>
        <p:blipFill>
          <a:blip r:embed="rId1"/>
          <a:srcRect t="19462" b="19462"/>
          <a:stretch>
            <a:fillRect/>
          </a:stretch>
        </p:blipFill>
        <p:spPr>
          <a:xfrm>
            <a:off x="4273627" y="3234906"/>
            <a:ext cx="7748570" cy="3562709"/>
          </a:xfrm>
          <a:prstGeom prst="rect">
            <a:avLst/>
          </a:prstGeom>
        </p:spPr>
      </p:pic>
      <p:sp>
        <p:nvSpPr>
          <p:cNvPr id="4" name="Text Placeholder 3"/>
          <p:cNvSpPr>
            <a:spLocks noGrp="1"/>
          </p:cNvSpPr>
          <p:nvPr>
            <p:ph type="body" sz="half" idx="2"/>
          </p:nvPr>
        </p:nvSpPr>
        <p:spPr>
          <a:xfrm>
            <a:off x="839788" y="1469370"/>
            <a:ext cx="3932237" cy="3811588"/>
          </a:xfrm>
        </p:spPr>
        <p:txBody>
          <a:bodyPr>
            <a:normAutofit fontScale="77500" lnSpcReduction="20000"/>
          </a:bodyPr>
          <a:lstStyle/>
          <a:p>
            <a:pPr marL="342900" indent="-342900">
              <a:buFont typeface="Arial" panose="020B0604020202020204" pitchFamily="34" charset="0"/>
              <a:buChar char="•"/>
            </a:pPr>
            <a:r>
              <a:rPr lang="en-US" sz="2400" dirty="0"/>
              <a:t>Our biggest work as academics is to read</a:t>
            </a:r>
            <a:endParaRPr lang="en-US" sz="2400" dirty="0"/>
          </a:p>
          <a:p>
            <a:pPr marL="342900" indent="-342900">
              <a:buFont typeface="Arial" panose="020B0604020202020204" pitchFamily="34" charset="0"/>
              <a:buChar char="•"/>
            </a:pPr>
            <a:r>
              <a:rPr lang="en-US" sz="2400" dirty="0"/>
              <a:t>Once you stop reading you are gone</a:t>
            </a:r>
            <a:endParaRPr lang="en-US" sz="2400" dirty="0"/>
          </a:p>
          <a:p>
            <a:pPr marL="342900" indent="-342900">
              <a:buFont typeface="Arial" panose="020B0604020202020204" pitchFamily="34" charset="0"/>
              <a:buChar char="•"/>
            </a:pPr>
            <a:r>
              <a:rPr lang="en-US" sz="2400" dirty="0"/>
              <a:t>Reading is time consuming and painfully slow</a:t>
            </a:r>
            <a:endParaRPr lang="en-US" sz="2400" dirty="0"/>
          </a:p>
          <a:p>
            <a:pPr marL="342900" indent="-342900">
              <a:buFont typeface="Arial" panose="020B0604020202020204" pitchFamily="34" charset="0"/>
              <a:buChar char="•"/>
            </a:pPr>
            <a:r>
              <a:rPr lang="en-US" sz="2400" dirty="0"/>
              <a:t>Inadequate reading of literature leads to a failed PhD</a:t>
            </a:r>
            <a:endParaRPr lang="en-US" sz="2400" dirty="0"/>
          </a:p>
          <a:p>
            <a:pPr marL="342900" indent="-342900">
              <a:buFont typeface="Arial" panose="020B0604020202020204" pitchFamily="34" charset="0"/>
              <a:buChar char="•"/>
            </a:pPr>
            <a:r>
              <a:rPr lang="en-US" sz="2400" dirty="0"/>
              <a:t>Unpublishable research paper</a:t>
            </a:r>
            <a:endParaRPr lang="en-US" sz="2400" dirty="0"/>
          </a:p>
          <a:p>
            <a:pPr marL="342900" indent="-342900">
              <a:buFont typeface="Arial" panose="020B0604020202020204" pitchFamily="34" charset="0"/>
              <a:buChar char="•"/>
            </a:pPr>
            <a:r>
              <a:rPr lang="en-US" sz="2400" dirty="0"/>
              <a:t>Novices = don’t know literature</a:t>
            </a:r>
            <a:endParaRPr lang="en-US" sz="2400" dirty="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8415" y="198407"/>
            <a:ext cx="7847012" cy="1311215"/>
          </a:xfrm>
        </p:spPr>
        <p:txBody>
          <a:bodyPr>
            <a:normAutofit/>
          </a:bodyPr>
          <a:lstStyle/>
          <a:p>
            <a:r>
              <a:rPr lang="en-US" altLang="en-US" sz="4400" b="1" dirty="0"/>
              <a:t>Reading Tools</a:t>
            </a:r>
            <a:endParaRPr lang="en-US" sz="4400" dirty="0"/>
          </a:p>
        </p:txBody>
      </p:sp>
      <p:sp>
        <p:nvSpPr>
          <p:cNvPr id="4" name="Text Placeholder 3"/>
          <p:cNvSpPr>
            <a:spLocks noGrp="1"/>
          </p:cNvSpPr>
          <p:nvPr>
            <p:ph type="body" sz="half" idx="2"/>
          </p:nvPr>
        </p:nvSpPr>
        <p:spPr>
          <a:xfrm>
            <a:off x="1347009" y="1795297"/>
            <a:ext cx="6002697" cy="3794619"/>
          </a:xfrm>
        </p:spPr>
        <p:txBody>
          <a:bodyPr>
            <a:normAutofit fontScale="32500" lnSpcReduction="20000"/>
          </a:bodyPr>
          <a:lstStyle/>
          <a:p>
            <a:pPr marL="342900" indent="-342900">
              <a:buFont typeface="Arial" panose="020B0604020202020204" pitchFamily="34" charset="0"/>
              <a:buChar char="•"/>
            </a:pPr>
            <a:r>
              <a:rPr lang="en-US" sz="8000" dirty="0"/>
              <a:t>require my PhD students to learn speed reading and speed typing </a:t>
            </a:r>
            <a:endParaRPr lang="en-US" sz="8000" dirty="0"/>
          </a:p>
          <a:p>
            <a:pPr marL="342900" indent="-342900">
              <a:buFont typeface="Arial" panose="020B0604020202020204" pitchFamily="34" charset="0"/>
              <a:buChar char="•"/>
            </a:pPr>
            <a:r>
              <a:rPr lang="en-US" sz="8000" dirty="0"/>
              <a:t>The volume of literature on a subject worthy a PhD is generally impossible to exhaust manually</a:t>
            </a:r>
            <a:endParaRPr lang="en-US" sz="8000" dirty="0"/>
          </a:p>
          <a:p>
            <a:pPr marL="342900" indent="-342900">
              <a:buFont typeface="Arial" panose="020B0604020202020204" pitchFamily="34" charset="0"/>
              <a:buChar char="•"/>
            </a:pPr>
            <a:r>
              <a:rPr lang="en-US" sz="8000" dirty="0"/>
              <a:t>AI research tools can now allow us to use assistive bots for consuming literature</a:t>
            </a:r>
            <a:endParaRPr lang="en-US" sz="8000" dirty="0"/>
          </a:p>
          <a:p>
            <a:endParaRPr lang="en-US" dirty="0"/>
          </a:p>
        </p:txBody>
      </p:sp>
      <p:pic>
        <p:nvPicPr>
          <p:cNvPr id="7" name="Picture 6"/>
          <p:cNvPicPr>
            <a:picLocks noChangeAspect="1"/>
          </p:cNvPicPr>
          <p:nvPr/>
        </p:nvPicPr>
        <p:blipFill>
          <a:blip r:embed="rId1"/>
          <a:stretch>
            <a:fillRect/>
          </a:stretch>
        </p:blipFill>
        <p:spPr>
          <a:xfrm>
            <a:off x="7773633" y="3014633"/>
            <a:ext cx="4147794" cy="3959709"/>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73524" y="527443"/>
            <a:ext cx="6230589" cy="800100"/>
          </a:xfrm>
        </p:spPr>
        <p:txBody>
          <a:bodyPr/>
          <a:lstStyle/>
          <a:p>
            <a:r>
              <a:rPr lang="en-US" altLang="en-US" b="1" dirty="0"/>
              <a:t>Review literature using AI</a:t>
            </a:r>
            <a:endParaRPr lang="en-US" altLang="en-US" b="1" dirty="0"/>
          </a:p>
        </p:txBody>
      </p:sp>
      <p:pic>
        <p:nvPicPr>
          <p:cNvPr id="7" name="Picture Placeholder 6"/>
          <p:cNvPicPr>
            <a:picLocks noGrp="1" noChangeAspect="1"/>
          </p:cNvPicPr>
          <p:nvPr>
            <p:ph type="pic" idx="1"/>
          </p:nvPr>
        </p:nvPicPr>
        <p:blipFill>
          <a:blip r:embed="rId1"/>
          <a:srcRect t="17516" b="17516"/>
          <a:stretch>
            <a:fillRect/>
          </a:stretch>
        </p:blipFill>
        <p:spPr>
          <a:xfrm>
            <a:off x="6219259" y="3999267"/>
            <a:ext cx="5897827" cy="2798348"/>
          </a:xfrm>
          <a:prstGeom prst="rect">
            <a:avLst/>
          </a:prstGeom>
        </p:spPr>
      </p:pic>
      <p:sp>
        <p:nvSpPr>
          <p:cNvPr id="6" name="Text Placeholder 5"/>
          <p:cNvSpPr>
            <a:spLocks noGrp="1"/>
          </p:cNvSpPr>
          <p:nvPr>
            <p:ph type="body" sz="half" idx="2"/>
          </p:nvPr>
        </p:nvSpPr>
        <p:spPr>
          <a:xfrm>
            <a:off x="741873" y="2078966"/>
            <a:ext cx="5607170" cy="4106174"/>
          </a:xfrm>
        </p:spPr>
        <p:txBody>
          <a:bodyPr>
            <a:normAutofit fontScale="40000" lnSpcReduction="20000"/>
          </a:bodyPr>
          <a:lstStyle/>
          <a:p>
            <a:pPr marL="285750" indent="-285750">
              <a:buFont typeface="Arial" panose="020B0604020202020204" pitchFamily="34" charset="0"/>
              <a:buChar char="•"/>
            </a:pPr>
            <a:r>
              <a:rPr lang="en-US" sz="7200" dirty="0"/>
              <a:t>Imagine the task of writing a systematic literature review without AI (SLR @ECIS)</a:t>
            </a:r>
            <a:endParaRPr lang="en-US" sz="7200" dirty="0"/>
          </a:p>
          <a:p>
            <a:pPr marL="285750" indent="-285750">
              <a:buFont typeface="Arial" panose="020B0604020202020204" pitchFamily="34" charset="0"/>
              <a:buChar char="•"/>
            </a:pPr>
            <a:r>
              <a:rPr lang="en-US" sz="7200" dirty="0"/>
              <a:t>Writing a scoping paper without voce viewer or connected papers</a:t>
            </a:r>
            <a:endParaRPr lang="en-US" sz="7200" dirty="0"/>
          </a:p>
          <a:p>
            <a:pPr marL="285750" indent="-285750">
              <a:buFont typeface="Arial" panose="020B0604020202020204" pitchFamily="34" charset="0"/>
              <a:buChar char="•"/>
            </a:pPr>
            <a:r>
              <a:rPr lang="en-US" sz="7200" dirty="0"/>
              <a:t>Identifying a research gap, the abstracts/ going through journals in library shelves without AI</a:t>
            </a:r>
            <a:endParaRPr lang="en-US" sz="7200" dirty="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0122" y="624110"/>
            <a:ext cx="8911687" cy="1280890"/>
          </a:xfrm>
        </p:spPr>
        <p:txBody>
          <a:bodyPr/>
          <a:lstStyle/>
          <a:p>
            <a:r>
              <a:rPr lang="en-US" b="1" dirty="0"/>
              <a:t>Scholarcy Literature reviewing tool</a:t>
            </a:r>
            <a:endParaRPr lang="en-US" b="1" dirty="0"/>
          </a:p>
        </p:txBody>
      </p:sp>
      <p:sp>
        <p:nvSpPr>
          <p:cNvPr id="3" name="Content Placeholder 2"/>
          <p:cNvSpPr>
            <a:spLocks noGrp="1"/>
          </p:cNvSpPr>
          <p:nvPr>
            <p:ph idx="1"/>
          </p:nvPr>
        </p:nvSpPr>
        <p:spPr>
          <a:xfrm>
            <a:off x="2260122" y="2294626"/>
            <a:ext cx="9244490" cy="3616596"/>
          </a:xfrm>
        </p:spPr>
        <p:txBody>
          <a:bodyPr/>
          <a:lstStyle/>
          <a:p>
            <a:r>
              <a:rPr lang="en-US" dirty="0">
                <a:hlinkClick r:id="rId1"/>
              </a:rPr>
              <a:t>https://article-summarizer.scholarcy.com/</a:t>
            </a:r>
            <a:r>
              <a:rPr lang="en-US" dirty="0"/>
              <a:t> </a:t>
            </a:r>
            <a:endParaRPr lang="en-US" dirty="0"/>
          </a:p>
          <a:p>
            <a:r>
              <a:rPr lang="en-US" dirty="0"/>
              <a:t>Quick literature reviewing tool </a:t>
            </a:r>
            <a:endParaRPr lang="en-US" dirty="0"/>
          </a:p>
          <a:p>
            <a:r>
              <a:rPr lang="en-US" dirty="0"/>
              <a:t>Helps summarise papers </a:t>
            </a:r>
            <a:endParaRPr lang="en-US" dirty="0"/>
          </a:p>
          <a:p>
            <a:r>
              <a:rPr lang="en-US" dirty="0"/>
              <a:t>Works from databases e.g. </a:t>
            </a:r>
            <a:r>
              <a:rPr lang="en-US" dirty="0" err="1"/>
              <a:t>Pubmed</a:t>
            </a:r>
            <a:r>
              <a:rPr lang="en-US" dirty="0"/>
              <a:t> </a:t>
            </a:r>
            <a:endParaRPr lang="en-US" dirty="0"/>
          </a:p>
          <a:p>
            <a:r>
              <a:rPr lang="en-US" dirty="0"/>
              <a:t>Creates</a:t>
            </a:r>
            <a:r>
              <a:rPr lang="en-US" altLang="en-US" dirty="0"/>
              <a:t> your personal</a:t>
            </a:r>
            <a:r>
              <a:rPr lang="en-US" dirty="0"/>
              <a:t> library</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1"/>
          <a:srcRect l="49952" r="6038" b="4088"/>
          <a:stretch>
            <a:fillRect/>
          </a:stretch>
        </p:blipFill>
        <p:spPr>
          <a:xfrm>
            <a:off x="267424" y="163902"/>
            <a:ext cx="10394830" cy="644393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Important Considerations When Using AI in Academia</a:t>
            </a:r>
            <a:endParaRPr lang="en-US"/>
          </a:p>
        </p:txBody>
      </p:sp>
      <p:sp>
        <p:nvSpPr>
          <p:cNvPr id="3" name="Content Placeholder 2"/>
          <p:cNvSpPr>
            <a:spLocks noGrp="1"/>
          </p:cNvSpPr>
          <p:nvPr>
            <p:ph idx="1"/>
          </p:nvPr>
        </p:nvSpPr>
        <p:spPr/>
        <p:txBody>
          <a:bodyPr>
            <a:normAutofit fontScale="92500" lnSpcReduction="20000"/>
          </a:bodyPr>
          <a:lstStyle/>
          <a:p>
            <a:r>
              <a:rPr lang="en-US" sz="2000" b="1" dirty="0"/>
              <a:t>Data Quality Matters</a:t>
            </a:r>
            <a:r>
              <a:rPr lang="en-US" sz="2000" dirty="0"/>
              <a:t>: The quality of AI outputs hinges on the quality of the data it's trained on. Researchers need to be critical of AI-generated results and ensure the underlying data is reliable, unbiased, and representative of the research question.</a:t>
            </a:r>
            <a:endParaRPr lang="en-US" sz="2000" dirty="0"/>
          </a:p>
          <a:p>
            <a:r>
              <a:rPr lang="en-US" sz="2000" b="1" dirty="0"/>
              <a:t>Ethical Considerations are Paramount</a:t>
            </a:r>
            <a:r>
              <a:rPr lang="en-US" sz="2000" dirty="0"/>
              <a:t>: AI algorithms can perpetuate existing biases if not carefully designed and monitored. Researchers need to be mindful of ethical considerations when using AI in their work, ensuring fairness, transparency, and responsible data collection practices.</a:t>
            </a:r>
            <a:endParaRPr lang="en-US" sz="2000" dirty="0"/>
          </a:p>
          <a:p>
            <a:r>
              <a:rPr lang="en-US" sz="2000" b="1" dirty="0"/>
              <a:t>Human Expertise Remains Crucial</a:t>
            </a:r>
            <a:r>
              <a:rPr lang="en-US" sz="2000" dirty="0"/>
              <a:t>: AI is a powerful tool, but it cannot replace human creativity, critical thinking, and interpretation skills. Researchers should leverage AI to augment their work, not replace it.</a:t>
            </a:r>
            <a:endParaRPr lang="en-US" sz="2000" dirty="0"/>
          </a:p>
          <a:p>
            <a:r>
              <a:rPr lang="en-US" sz="2000" dirty="0"/>
              <a:t>Policy always lags behind technology but it will always cope</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483" y="75414"/>
            <a:ext cx="3932237" cy="1095866"/>
          </a:xfrm>
        </p:spPr>
        <p:txBody>
          <a:bodyPr>
            <a:normAutofit/>
          </a:bodyPr>
          <a:lstStyle/>
          <a:p>
            <a:r>
              <a:rPr lang="en-US" sz="3200" dirty="0"/>
              <a:t>AI changing definition</a:t>
            </a:r>
            <a:endParaRPr lang="en-US" sz="3200" dirty="0"/>
          </a:p>
        </p:txBody>
      </p:sp>
      <p:pic>
        <p:nvPicPr>
          <p:cNvPr id="5" name="Picture Placeholder 4"/>
          <p:cNvPicPr>
            <a:picLocks noGrp="1" noChangeAspect="1"/>
          </p:cNvPicPr>
          <p:nvPr>
            <p:ph type="pic" idx="1"/>
          </p:nvPr>
        </p:nvPicPr>
        <p:blipFill>
          <a:blip r:embed="rId1">
            <a:extLst>
              <a:ext uri="{28A0092B-C50C-407E-A947-70E740481C1C}">
                <a14:useLocalDpi xmlns:a14="http://schemas.microsoft.com/office/drawing/2010/main" val="0"/>
              </a:ext>
            </a:extLst>
          </a:blip>
          <a:srcRect t="10371" b="10371"/>
          <a:stretch>
            <a:fillRect/>
          </a:stretch>
        </p:blipFill>
        <p:spPr>
          <a:xfrm>
            <a:off x="5183188" y="355825"/>
            <a:ext cx="6172200" cy="3810822"/>
          </a:xfrm>
        </p:spPr>
      </p:pic>
      <p:sp>
        <p:nvSpPr>
          <p:cNvPr id="3" name="Content Placeholder 2"/>
          <p:cNvSpPr>
            <a:spLocks noGrp="1"/>
          </p:cNvSpPr>
          <p:nvPr>
            <p:ph type="body" sz="half" idx="2"/>
          </p:nvPr>
        </p:nvSpPr>
        <p:spPr>
          <a:xfrm>
            <a:off x="836612" y="1222326"/>
            <a:ext cx="3932237" cy="3811588"/>
          </a:xfrm>
        </p:spPr>
        <p:txBody>
          <a:bodyPr>
            <a:normAutofit lnSpcReduction="10000"/>
          </a:bodyPr>
          <a:lstStyle/>
          <a:p>
            <a:r>
              <a:rPr lang="en-US" sz="2000" dirty="0"/>
              <a:t>Intelligence sometimes seen as the ability to adapt, solve problems, plan, improvise in new situations, and learn new things.  </a:t>
            </a:r>
            <a:endParaRPr lang="en-US" sz="2000" dirty="0"/>
          </a:p>
          <a:p>
            <a:r>
              <a:rPr lang="en-US" sz="2000" dirty="0"/>
              <a:t>Today's AI systems might demonstrate some traits of human intelligence, including learning, problem-solving, perception, and even a limited spectrum of creativity and social intelligence</a:t>
            </a:r>
            <a:endParaRPr lang="en-US" sz="2000" dirty="0"/>
          </a:p>
          <a:p>
            <a:endParaRPr lang="en-US" sz="2000" dirty="0"/>
          </a:p>
        </p:txBody>
      </p:sp>
      <p:sp>
        <p:nvSpPr>
          <p:cNvPr id="4" name="Rectangle 3"/>
          <p:cNvSpPr/>
          <p:nvPr/>
        </p:nvSpPr>
        <p:spPr>
          <a:xfrm>
            <a:off x="817190" y="4713799"/>
            <a:ext cx="11284052" cy="2646878"/>
          </a:xfrm>
          <a:prstGeom prst="rect">
            <a:avLst/>
          </a:prstGeom>
        </p:spPr>
        <p:txBody>
          <a:bodyPr wrap="square">
            <a:spAutoFit/>
          </a:bodyPr>
          <a:lstStyle/>
          <a:p>
            <a:r>
              <a:rPr lang="en-US" sz="1400" b="1" dirty="0"/>
              <a:t>Optimists</a:t>
            </a:r>
            <a:r>
              <a:rPr lang="en-US" sz="1400" dirty="0"/>
              <a:t>: Yann </a:t>
            </a:r>
            <a:r>
              <a:rPr lang="en-US" sz="1400" dirty="0" err="1"/>
              <a:t>LeCun</a:t>
            </a:r>
            <a:r>
              <a:rPr lang="en-US" sz="1400" dirty="0"/>
              <a:t>, Chief AI Scientist at Meta: "AI is still in its early stages, but it has the potential to make our lives better in many ways." (2022)</a:t>
            </a:r>
            <a:endParaRPr lang="en-US" sz="1400" dirty="0"/>
          </a:p>
          <a:p>
            <a:endParaRPr lang="en-US" sz="1400" b="1" dirty="0"/>
          </a:p>
          <a:p>
            <a:r>
              <a:rPr lang="en-US" sz="1400" b="1" dirty="0" err="1"/>
              <a:t>Admonitorists</a:t>
            </a:r>
            <a:r>
              <a:rPr lang="en-US" sz="1400" b="1" dirty="0"/>
              <a:t>: Elon Musk, CEO of Tesla and SpaceX:</a:t>
            </a:r>
            <a:r>
              <a:rPr lang="en-US" sz="1400" dirty="0"/>
              <a:t> "The development of superintelligence is potentially the greatest existential risk humanity faces." (2014)</a:t>
            </a:r>
            <a:endParaRPr lang="en-US" sz="1400" dirty="0"/>
          </a:p>
          <a:p>
            <a:endParaRPr lang="en-US" sz="1400" dirty="0"/>
          </a:p>
          <a:p>
            <a:r>
              <a:rPr lang="en-US" sz="1400" b="1" dirty="0" err="1"/>
              <a:t>Collaborativists</a:t>
            </a:r>
            <a:r>
              <a:rPr lang="en-US" sz="1400" b="1" dirty="0"/>
              <a:t>: </a:t>
            </a:r>
            <a:r>
              <a:rPr lang="en-US" sz="1400" b="1" dirty="0" err="1"/>
              <a:t>Yoshua</a:t>
            </a:r>
            <a:r>
              <a:rPr lang="en-US" sz="1400" b="1" dirty="0"/>
              <a:t> </a:t>
            </a:r>
            <a:r>
              <a:rPr lang="en-US" sz="1400" b="1" dirty="0" err="1"/>
              <a:t>Bengio</a:t>
            </a:r>
            <a:r>
              <a:rPr lang="en-US" sz="1400" b="1" dirty="0"/>
              <a:t>, Turing Award Winner and AI Professor:</a:t>
            </a:r>
            <a:r>
              <a:rPr lang="en-US" sz="1400" dirty="0"/>
              <a:t> "We need to develop AI in a way that is aligned with human values." (2023)</a:t>
            </a:r>
            <a:endParaRPr lang="en-US" sz="1400" dirty="0"/>
          </a:p>
          <a:p>
            <a:endParaRPr lang="en-US" dirty="0"/>
          </a:p>
          <a:p>
            <a:endParaRPr lang="en-US" dirty="0"/>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Factors to consider</a:t>
            </a:r>
            <a:r>
              <a:rPr lang="en-US" dirty="0"/>
              <a:t> about AI</a:t>
            </a:r>
            <a:endParaRPr lang="en-US" dirty="0"/>
          </a:p>
        </p:txBody>
      </p:sp>
      <p:sp>
        <p:nvSpPr>
          <p:cNvPr id="3" name="Content Placeholder 2"/>
          <p:cNvSpPr>
            <a:spLocks noGrp="1"/>
          </p:cNvSpPr>
          <p:nvPr>
            <p:ph idx="1"/>
          </p:nvPr>
        </p:nvSpPr>
        <p:spPr/>
        <p:txBody>
          <a:bodyPr>
            <a:normAutofit/>
          </a:bodyPr>
          <a:lstStyle/>
          <a:p>
            <a:r>
              <a:rPr lang="en-US" b="1" dirty="0"/>
              <a:t>Embrace AI as a tool:</a:t>
            </a:r>
            <a:endParaRPr lang="en-US" dirty="0"/>
          </a:p>
          <a:p>
            <a:pPr>
              <a:buFont typeface="Arial" panose="020B0604020202020204" pitchFamily="34" charset="0"/>
              <a:buChar char="•"/>
            </a:pPr>
            <a:r>
              <a:rPr lang="en-US" b="1" dirty="0"/>
              <a:t>Enhance lectures:</a:t>
            </a:r>
            <a:r>
              <a:rPr lang="en-US" dirty="0"/>
              <a:t> Use AI for tasks like automated transcription or creating personalized study materials to free up time for more in-depth discussions.</a:t>
            </a:r>
            <a:endParaRPr lang="en-US" dirty="0"/>
          </a:p>
          <a:p>
            <a:pPr>
              <a:buFont typeface="Arial" panose="020B0604020202020204" pitchFamily="34" charset="0"/>
              <a:buChar char="•"/>
            </a:pPr>
            <a:r>
              <a:rPr lang="en-US" b="1" dirty="0"/>
              <a:t>Adapt to student needs:</a:t>
            </a:r>
            <a:r>
              <a:rPr lang="en-US" dirty="0"/>
              <a:t> AI tutors can identify student weaknesses and personalize learning experiences.</a:t>
            </a:r>
            <a:endParaRPr lang="en-US" dirty="0"/>
          </a:p>
          <a:p>
            <a:r>
              <a:rPr lang="en-US" b="1" dirty="0"/>
              <a:t>Prepare students for the AI revolution:</a:t>
            </a:r>
            <a:endParaRPr lang="en-US" dirty="0"/>
          </a:p>
          <a:p>
            <a:pPr>
              <a:buFont typeface="Arial" panose="020B0604020202020204" pitchFamily="34" charset="0"/>
              <a:buChar char="•"/>
            </a:pPr>
            <a:r>
              <a:rPr lang="en-US" b="1" dirty="0"/>
              <a:t>Develop AI literacy:</a:t>
            </a:r>
            <a:r>
              <a:rPr lang="en-US" dirty="0"/>
              <a:t> Teach students how AI works, its capabilities and limitations, and the ethical considerations surrounding it.</a:t>
            </a:r>
            <a:endParaRPr lang="en-US" dirty="0"/>
          </a:p>
          <a:p>
            <a:pPr>
              <a:buFont typeface="Arial" panose="020B0604020202020204" pitchFamily="34" charset="0"/>
              <a:buChar char="•"/>
            </a:pPr>
            <a:r>
              <a:rPr lang="en-US" b="1" dirty="0"/>
              <a:t>Focus on critical thinking:</a:t>
            </a:r>
            <a:r>
              <a:rPr lang="en-US" dirty="0"/>
              <a:t> AI excels at tasks requiring data processing, but critical thinking and creativity remain human strengths</a:t>
            </a:r>
            <a:endParaRPr lang="en-US" dirty="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0231" y="822517"/>
            <a:ext cx="6016238" cy="1280890"/>
          </a:xfrm>
        </p:spPr>
        <p:txBody>
          <a:bodyPr/>
          <a:lstStyle/>
          <a:p>
            <a:r>
              <a:rPr lang="en-US" dirty="0"/>
              <a:t>Issues to watch out for….</a:t>
            </a:r>
            <a:endParaRPr lang="en-US" dirty="0"/>
          </a:p>
        </p:txBody>
      </p:sp>
      <p:sp>
        <p:nvSpPr>
          <p:cNvPr id="3" name="Content Placeholder 2"/>
          <p:cNvSpPr>
            <a:spLocks noGrp="1"/>
          </p:cNvSpPr>
          <p:nvPr>
            <p:ph idx="1"/>
          </p:nvPr>
        </p:nvSpPr>
        <p:spPr>
          <a:xfrm>
            <a:off x="1881846" y="2521788"/>
            <a:ext cx="8915400" cy="3777622"/>
          </a:xfrm>
        </p:spPr>
        <p:txBody>
          <a:bodyPr>
            <a:normAutofit/>
          </a:bodyPr>
          <a:lstStyle/>
          <a:p>
            <a:r>
              <a:rPr lang="en-US" dirty="0"/>
              <a:t>Are you tired of spending endless hours reading, writing and editing content?</a:t>
            </a:r>
            <a:endParaRPr lang="en-US" dirty="0"/>
          </a:p>
          <a:p>
            <a:r>
              <a:rPr lang="en-US" altLang="en-US" b="1" dirty="0"/>
              <a:t>Creativity erosion</a:t>
            </a:r>
            <a:r>
              <a:rPr lang="en-US" altLang="en-US" dirty="0"/>
              <a:t>:</a:t>
            </a:r>
            <a:r>
              <a:rPr lang="en-US" dirty="0"/>
              <a:t> But beware, too much AI-generated content can harm the quality of your work. </a:t>
            </a:r>
            <a:endParaRPr lang="en-US" dirty="0"/>
          </a:p>
          <a:p>
            <a:r>
              <a:rPr lang="en-US" altLang="en-US" b="1" dirty="0">
                <a:sym typeface="+mn-ea"/>
              </a:rPr>
              <a:t>U</a:t>
            </a:r>
            <a:r>
              <a:rPr lang="en-US" altLang="en-US" b="1" dirty="0">
                <a:sym typeface="+mn-ea"/>
              </a:rPr>
              <a:t>nethical use of AI by your students</a:t>
            </a:r>
            <a:r>
              <a:rPr lang="en-US" altLang="en-US" dirty="0">
                <a:sym typeface="+mn-ea"/>
              </a:rPr>
              <a:t>: </a:t>
            </a:r>
            <a:r>
              <a:rPr lang="en-US" altLang="en-US" dirty="0"/>
              <a:t>Are worried about unethical use of AI by your students?</a:t>
            </a:r>
            <a:endParaRPr lang="en-US" altLang="en-US" dirty="0"/>
          </a:p>
          <a:p>
            <a:r>
              <a:rPr lang="en-US" altLang="en-US" b="1" dirty="0"/>
              <a:t>Mitigating unethical practice</a:t>
            </a:r>
            <a:r>
              <a:rPr lang="en-US" altLang="en-US" dirty="0"/>
              <a:t>: </a:t>
            </a:r>
            <a:r>
              <a:rPr lang="en-US" dirty="0"/>
              <a:t>That’s where </a:t>
            </a:r>
            <a:r>
              <a:rPr lang="en-US" b="1" dirty="0"/>
              <a:t>AI Content Detection Tools </a:t>
            </a:r>
            <a:r>
              <a:rPr lang="en-US" dirty="0"/>
              <a:t>come.</a:t>
            </a:r>
            <a:endParaRPr lang="en-US" dirty="0"/>
          </a:p>
          <a:p>
            <a:endParaRPr lang="en-US" dirty="0"/>
          </a:p>
        </p:txBody>
      </p:sp>
      <p:pic>
        <p:nvPicPr>
          <p:cNvPr id="4" name="Picture 3"/>
          <p:cNvPicPr/>
          <p:nvPr/>
        </p:nvPicPr>
        <p:blipFill rotWithShape="1">
          <a:blip r:embed="rId1"/>
          <a:srcRect l="2052" t="30541" r="35256" b="27294"/>
          <a:stretch>
            <a:fillRect/>
          </a:stretch>
        </p:blipFill>
        <p:spPr bwMode="auto">
          <a:xfrm>
            <a:off x="7476442" y="0"/>
            <a:ext cx="4715558" cy="2521788"/>
          </a:xfrm>
          <a:prstGeom prst="rect">
            <a:avLst/>
          </a:prstGeom>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5612" y="849265"/>
            <a:ext cx="8911687" cy="1280890"/>
          </a:xfrm>
        </p:spPr>
        <p:txBody>
          <a:bodyPr/>
          <a:lstStyle/>
          <a:p>
            <a:r>
              <a:rPr lang="en-US" dirty="0"/>
              <a:t>What is AI Content ?</a:t>
            </a:r>
            <a:endParaRPr lang="en-US" dirty="0"/>
          </a:p>
        </p:txBody>
      </p:sp>
      <p:sp>
        <p:nvSpPr>
          <p:cNvPr id="3" name="Content Placeholder 2"/>
          <p:cNvSpPr>
            <a:spLocks noGrp="1"/>
          </p:cNvSpPr>
          <p:nvPr>
            <p:ph idx="1"/>
          </p:nvPr>
        </p:nvSpPr>
        <p:spPr>
          <a:xfrm>
            <a:off x="1341406" y="2245743"/>
            <a:ext cx="8915400" cy="3777622"/>
          </a:xfrm>
        </p:spPr>
        <p:txBody>
          <a:bodyPr/>
          <a:lstStyle/>
          <a:p>
            <a:r>
              <a:rPr lang="en-US" dirty="0"/>
              <a:t>AI Content is a type of artificial intelligence (AI) software-generated content. </a:t>
            </a:r>
            <a:endParaRPr lang="en-US" dirty="0"/>
          </a:p>
          <a:p>
            <a:r>
              <a:rPr lang="en-US" dirty="0"/>
              <a:t>AI systems can be trained to create content using natural language processing and machine learning algorithms.</a:t>
            </a:r>
            <a:endParaRPr lang="en-US" dirty="0"/>
          </a:p>
          <a:p>
            <a:r>
              <a:rPr lang="en-US" dirty="0"/>
              <a:t>This technology is becoming increasingly popular as it enables businesses, students as well as academics to produce high volumes of </a:t>
            </a:r>
            <a:r>
              <a:rPr lang="en-US" b="1" dirty="0"/>
              <a:t>AI-generated Content</a:t>
            </a:r>
            <a:r>
              <a:rPr lang="en-US" dirty="0"/>
              <a:t> in a fraction of the time it takes humans to write the same article from scratch e.g. an assignment, document or any form of written work. </a:t>
            </a:r>
            <a:endParaRPr lang="en-US" dirty="0"/>
          </a:p>
          <a:p>
            <a:endParaRPr lang="en-US" dirty="0"/>
          </a:p>
        </p:txBody>
      </p:sp>
      <p:pic>
        <p:nvPicPr>
          <p:cNvPr id="4" name="Picture 3"/>
          <p:cNvPicPr/>
          <p:nvPr/>
        </p:nvPicPr>
        <p:blipFill rotWithShape="1">
          <a:blip r:embed="rId1"/>
          <a:srcRect l="73333" t="46268" r="4743" b="28889"/>
          <a:stretch>
            <a:fillRect/>
          </a:stretch>
        </p:blipFill>
        <p:spPr bwMode="auto">
          <a:xfrm>
            <a:off x="7608498" y="241540"/>
            <a:ext cx="4511614" cy="1888615"/>
          </a:xfrm>
          <a:prstGeom prst="rect">
            <a:avLst/>
          </a:prstGeom>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 Content Creation Tools </a:t>
            </a:r>
            <a:endParaRPr lang="en-US" dirty="0"/>
          </a:p>
        </p:txBody>
      </p:sp>
      <p:sp>
        <p:nvSpPr>
          <p:cNvPr id="3" name="Content Placeholder 2"/>
          <p:cNvSpPr>
            <a:spLocks noGrp="1"/>
          </p:cNvSpPr>
          <p:nvPr>
            <p:ph idx="1"/>
          </p:nvPr>
        </p:nvSpPr>
        <p:spPr>
          <a:xfrm>
            <a:off x="1673525" y="1621765"/>
            <a:ext cx="9831087" cy="5132717"/>
          </a:xfrm>
        </p:spPr>
        <p:txBody>
          <a:bodyPr/>
          <a:lstStyle/>
          <a:p>
            <a:r>
              <a:rPr lang="en-US" altLang="en-US" dirty="0"/>
              <a:t>Students can </a:t>
            </a:r>
            <a:r>
              <a:rPr lang="en-US" dirty="0">
                <a:sym typeface="+mn-ea"/>
              </a:rPr>
              <a:t>can now harness the power of AI to create articles in a fraction of the time.</a:t>
            </a:r>
            <a:endParaRPr lang="en-US" dirty="0"/>
          </a:p>
          <a:p>
            <a:endParaRPr lang="en-US" altLang="en-US" dirty="0"/>
          </a:p>
        </p:txBody>
      </p:sp>
      <p:sp>
        <p:nvSpPr>
          <p:cNvPr id="4" name="Rectangle 3"/>
          <p:cNvSpPr/>
          <p:nvPr/>
        </p:nvSpPr>
        <p:spPr>
          <a:xfrm>
            <a:off x="1762365" y="2303328"/>
            <a:ext cx="6096000" cy="923330"/>
          </a:xfrm>
          <a:prstGeom prst="rect">
            <a:avLst/>
          </a:prstGeom>
        </p:spPr>
        <p:txBody>
          <a:bodyPr>
            <a:spAutoFit/>
          </a:bodyPr>
          <a:lstStyle/>
          <a:p>
            <a:r>
              <a:rPr lang="en-US" b="1" dirty="0" err="1">
                <a:solidFill>
                  <a:srgbClr val="4D5156"/>
                </a:solidFill>
                <a:latin typeface="Arial" panose="020B0604020202020204" pitchFamily="34" charset="0"/>
              </a:rPr>
              <a:t>ChatGPT</a:t>
            </a:r>
            <a:r>
              <a:rPr lang="en-US" dirty="0">
                <a:solidFill>
                  <a:srgbClr val="4D5156"/>
                </a:solidFill>
                <a:latin typeface="Arial" panose="020B0604020202020204" pitchFamily="34" charset="0"/>
              </a:rPr>
              <a:t>, an </a:t>
            </a:r>
            <a:r>
              <a:rPr lang="en-US" dirty="0" err="1">
                <a:solidFill>
                  <a:srgbClr val="4D5156"/>
                </a:solidFill>
                <a:latin typeface="Arial" panose="020B0604020202020204" pitchFamily="34" charset="0"/>
              </a:rPr>
              <a:t>OpenAI</a:t>
            </a:r>
            <a:r>
              <a:rPr lang="en-US" dirty="0">
                <a:solidFill>
                  <a:srgbClr val="4D5156"/>
                </a:solidFill>
                <a:latin typeface="Arial" panose="020B0604020202020204" pitchFamily="34" charset="0"/>
              </a:rPr>
              <a:t> creation, is a dynamic language model known for its remarkable ability to produce life like text. With a knack for crafting natural</a:t>
            </a:r>
            <a:endParaRPr lang="en-US" dirty="0"/>
          </a:p>
        </p:txBody>
      </p:sp>
      <p:pic>
        <p:nvPicPr>
          <p:cNvPr id="4098" name="Picture 2" descr="What exactly is ChatGPT and how does it work? - Unimedia Technology"/>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761412" y="2303329"/>
            <a:ext cx="2211388" cy="110239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2"/>
          <a:stretch>
            <a:fillRect/>
          </a:stretch>
        </p:blipFill>
        <p:spPr>
          <a:xfrm>
            <a:off x="8821798" y="3625990"/>
            <a:ext cx="2151002" cy="1032481"/>
          </a:xfrm>
          <a:prstGeom prst="rect">
            <a:avLst/>
          </a:prstGeom>
        </p:spPr>
      </p:pic>
      <p:sp>
        <p:nvSpPr>
          <p:cNvPr id="8" name="Rectangle 7"/>
          <p:cNvSpPr/>
          <p:nvPr/>
        </p:nvSpPr>
        <p:spPr>
          <a:xfrm>
            <a:off x="1762365" y="3405720"/>
            <a:ext cx="6933061" cy="1477328"/>
          </a:xfrm>
          <a:prstGeom prst="rect">
            <a:avLst/>
          </a:prstGeom>
        </p:spPr>
        <p:txBody>
          <a:bodyPr wrap="square">
            <a:spAutoFit/>
          </a:bodyPr>
          <a:lstStyle/>
          <a:p>
            <a:r>
              <a:rPr lang="en-US" dirty="0">
                <a:solidFill>
                  <a:srgbClr val="2E364E"/>
                </a:solidFill>
                <a:latin typeface="helveticaregular"/>
              </a:rPr>
              <a:t>Writesonic stands out for its article writing proficiency. Its cutting-edge Article Writer 6.0 works with real-time Google research, so you can be more confident that the content output is accurate and up to date compared to content generation tools that work with older AI models.</a:t>
            </a:r>
            <a:endParaRPr lang="en-US" dirty="0"/>
          </a:p>
        </p:txBody>
      </p:sp>
      <p:pic>
        <p:nvPicPr>
          <p:cNvPr id="9" name="Picture 8"/>
          <p:cNvPicPr>
            <a:picLocks noChangeAspect="1"/>
          </p:cNvPicPr>
          <p:nvPr/>
        </p:nvPicPr>
        <p:blipFill>
          <a:blip r:embed="rId3"/>
          <a:stretch>
            <a:fillRect/>
          </a:stretch>
        </p:blipFill>
        <p:spPr>
          <a:xfrm>
            <a:off x="8821798" y="4878740"/>
            <a:ext cx="2064739" cy="674498"/>
          </a:xfrm>
          <a:prstGeom prst="rect">
            <a:avLst/>
          </a:prstGeom>
        </p:spPr>
      </p:pic>
      <p:sp>
        <p:nvSpPr>
          <p:cNvPr id="10" name="Rectangle 9"/>
          <p:cNvSpPr/>
          <p:nvPr/>
        </p:nvSpPr>
        <p:spPr>
          <a:xfrm>
            <a:off x="1762365" y="4814574"/>
            <a:ext cx="6933061" cy="1200329"/>
          </a:xfrm>
          <a:prstGeom prst="rect">
            <a:avLst/>
          </a:prstGeom>
        </p:spPr>
        <p:txBody>
          <a:bodyPr wrap="square">
            <a:spAutoFit/>
          </a:bodyPr>
          <a:lstStyle/>
          <a:p>
            <a:r>
              <a:rPr lang="en-US" dirty="0"/>
              <a:t>Paragraph AI offers a simple tool that you can use as a browser extension, a mobile app, or an implementation to your keyboard. It works alongside you to boost your writing proficiency and edit your tone of voice while on the go.</a:t>
            </a:r>
            <a:endParaRPr lang="en-US" dirty="0"/>
          </a:p>
        </p:txBody>
      </p:sp>
      <p:pic>
        <p:nvPicPr>
          <p:cNvPr id="12" name="Picture 11"/>
          <p:cNvPicPr/>
          <p:nvPr/>
        </p:nvPicPr>
        <p:blipFill rotWithShape="1">
          <a:blip r:embed="rId4"/>
          <a:srcRect t="12763" r="79872" b="77664"/>
          <a:stretch>
            <a:fillRect/>
          </a:stretch>
        </p:blipFill>
        <p:spPr bwMode="auto">
          <a:xfrm>
            <a:off x="8903679" y="5773507"/>
            <a:ext cx="1982858" cy="653172"/>
          </a:xfrm>
          <a:prstGeom prst="rect">
            <a:avLst/>
          </a:prstGeom>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37094"/>
            <a:ext cx="10515600" cy="353593"/>
          </a:xfrm>
        </p:spPr>
        <p:txBody>
          <a:bodyPr>
            <a:normAutofit fontScale="90000"/>
          </a:bodyPr>
          <a:lstStyle/>
          <a:p>
            <a:r>
              <a:rPr lang="en-US" b="1" dirty="0"/>
              <a:t>Originality.AI </a:t>
            </a:r>
            <a:br>
              <a:rPr lang="en-US" b="1" u="sng" dirty="0"/>
            </a:br>
            <a:br>
              <a:rPr lang="en-US" u="sng" dirty="0"/>
            </a:br>
            <a:endParaRPr lang="en-US" u="sng" dirty="0"/>
          </a:p>
        </p:txBody>
      </p:sp>
      <p:sp>
        <p:nvSpPr>
          <p:cNvPr id="3" name="Content Placeholder 2"/>
          <p:cNvSpPr>
            <a:spLocks noGrp="1"/>
          </p:cNvSpPr>
          <p:nvPr>
            <p:ph idx="1"/>
          </p:nvPr>
        </p:nvSpPr>
        <p:spPr/>
        <p:txBody>
          <a:bodyPr>
            <a:normAutofit/>
          </a:bodyPr>
          <a:lstStyle/>
          <a:p>
            <a:r>
              <a:rPr lang="en-US" dirty="0"/>
              <a:t>This tool has been rated as the ‘best’ AI detection tool so far. </a:t>
            </a:r>
            <a:endParaRPr lang="en-US" dirty="0"/>
          </a:p>
          <a:p>
            <a:r>
              <a:rPr lang="en-US" dirty="0"/>
              <a:t>As it offers numerous AI detection capabilities across its features e.g.</a:t>
            </a:r>
            <a:endParaRPr lang="en-US" dirty="0"/>
          </a:p>
          <a:p>
            <a:r>
              <a:rPr lang="en-US" b="1" dirty="0"/>
              <a:t>AI detection:</a:t>
            </a:r>
            <a:r>
              <a:rPr lang="en-US" dirty="0"/>
              <a:t> Originality.ai can detect AI-generated texts produced by several AI text generation models Chat GPT, Gemini, Mistral with approximately 94% accuracy.</a:t>
            </a:r>
            <a:endParaRPr lang="en-US" dirty="0"/>
          </a:p>
          <a:p>
            <a:r>
              <a:rPr lang="en-US" b="1" dirty="0"/>
              <a:t>Plagiarism detection:</a:t>
            </a:r>
            <a:r>
              <a:rPr lang="en-US" dirty="0"/>
              <a:t> You can simultaneously scan for </a:t>
            </a:r>
            <a:r>
              <a:rPr lang="en-US" b="1" dirty="0"/>
              <a:t>plagiarism and AI </a:t>
            </a:r>
            <a:r>
              <a:rPr lang="en-US" dirty="0"/>
              <a:t>with Originality.ai. The tool also highlights plagiarized content.</a:t>
            </a:r>
            <a:endParaRPr lang="en-US" dirty="0"/>
          </a:p>
          <a:p>
            <a:r>
              <a:rPr lang="en-US" b="1" dirty="0"/>
              <a:t>Chrome extension:</a:t>
            </a:r>
            <a:r>
              <a:rPr lang="en-US" dirty="0"/>
              <a:t> You can also install the Chrome extension of Originality.ai and scan for AI-generated texts without visiting the platform’s dashboard.</a:t>
            </a:r>
            <a:endParaRPr lang="en-US" dirty="0"/>
          </a:p>
          <a:p>
            <a:pPr marL="0" indent="0">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Originality AI  Dashboard Interface </a:t>
            </a:r>
            <a:endParaRPr lang="en-US" dirty="0"/>
          </a:p>
        </p:txBody>
      </p:sp>
      <p:pic>
        <p:nvPicPr>
          <p:cNvPr id="4" name="Content Placeholder 3"/>
          <p:cNvPicPr>
            <a:picLocks noGrp="1"/>
          </p:cNvPicPr>
          <p:nvPr>
            <p:ph idx="1"/>
          </p:nvPr>
        </p:nvPicPr>
        <p:blipFill rotWithShape="1">
          <a:blip r:embed="rId1"/>
          <a:stretch>
            <a:fillRect/>
          </a:stretch>
        </p:blipFill>
        <p:spPr bwMode="auto">
          <a:xfrm>
            <a:off x="1949570" y="1647645"/>
            <a:ext cx="8876581" cy="5210355"/>
          </a:xfrm>
          <a:prstGeom prst="rect">
            <a:avLst/>
          </a:prstGeom>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b="1" dirty="0"/>
            </a:br>
            <a:r>
              <a:rPr lang="en-US" b="1" dirty="0"/>
              <a:t>GPT Zero </a:t>
            </a:r>
            <a:br>
              <a:rPr lang="en-US" b="1" dirty="0"/>
            </a:br>
            <a:endParaRPr lang="en-US" dirty="0"/>
          </a:p>
        </p:txBody>
      </p:sp>
      <p:sp>
        <p:nvSpPr>
          <p:cNvPr id="3" name="Content Placeholder 2"/>
          <p:cNvSpPr>
            <a:spLocks noGrp="1"/>
          </p:cNvSpPr>
          <p:nvPr>
            <p:ph idx="1"/>
          </p:nvPr>
        </p:nvSpPr>
        <p:spPr/>
        <p:txBody>
          <a:bodyPr/>
          <a:lstStyle/>
          <a:p>
            <a:r>
              <a:rPr lang="en-US" dirty="0"/>
              <a:t>GPTZero utilizes the latest advancements in language models to identify AI-written texts accurately. </a:t>
            </a:r>
            <a:endParaRPr lang="en-US" dirty="0"/>
          </a:p>
          <a:p>
            <a:r>
              <a:rPr lang="en-US" dirty="0"/>
              <a:t>With its innovative approach to analyzing texts based on </a:t>
            </a:r>
            <a:r>
              <a:rPr lang="en-US" b="1" dirty="0"/>
              <a:t>perplexity</a:t>
            </a:r>
            <a:r>
              <a:rPr lang="en-US" dirty="0"/>
              <a:t>.</a:t>
            </a:r>
            <a:endParaRPr lang="en-US" dirty="0"/>
          </a:p>
          <a:p>
            <a:r>
              <a:rPr lang="en-US" dirty="0"/>
              <a:t> </a:t>
            </a:r>
            <a:r>
              <a:rPr lang="en-US" b="1" dirty="0"/>
              <a:t>GPTZero </a:t>
            </a:r>
            <a:r>
              <a:rPr lang="en-US" dirty="0"/>
              <a:t>delivers a more sophisticated and precise approach to detecting AI-generated content.</a:t>
            </a:r>
            <a:endParaRPr lang="en-US" dirty="0"/>
          </a:p>
        </p:txBody>
      </p:sp>
      <p:pic>
        <p:nvPicPr>
          <p:cNvPr id="4" name="Picture 3"/>
          <p:cNvPicPr>
            <a:picLocks noChangeAspect="1"/>
          </p:cNvPicPr>
          <p:nvPr/>
        </p:nvPicPr>
        <p:blipFill>
          <a:blip r:embed="rId1"/>
          <a:stretch>
            <a:fillRect/>
          </a:stretch>
        </p:blipFill>
        <p:spPr>
          <a:xfrm>
            <a:off x="2821197" y="3899139"/>
            <a:ext cx="6961157" cy="2769079"/>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09849"/>
            <a:ext cx="10515600" cy="1325563"/>
          </a:xfrm>
        </p:spPr>
        <p:txBody>
          <a:bodyPr/>
          <a:lstStyle/>
          <a:p>
            <a:r>
              <a:rPr lang="en-US" dirty="0"/>
              <a:t>GPT Zero Interface </a:t>
            </a:r>
            <a:endParaRPr lang="en-US" dirty="0"/>
          </a:p>
        </p:txBody>
      </p:sp>
      <p:pic>
        <p:nvPicPr>
          <p:cNvPr id="4" name="Content Placeholder 3"/>
          <p:cNvPicPr>
            <a:picLocks noGrp="1"/>
          </p:cNvPicPr>
          <p:nvPr>
            <p:ph idx="1"/>
          </p:nvPr>
        </p:nvPicPr>
        <p:blipFill rotWithShape="1">
          <a:blip r:embed="rId1"/>
          <a:stretch>
            <a:fillRect/>
          </a:stretch>
        </p:blipFill>
        <p:spPr bwMode="auto">
          <a:xfrm>
            <a:off x="1820174" y="966157"/>
            <a:ext cx="9005977" cy="5589917"/>
          </a:xfrm>
          <a:prstGeom prst="rect">
            <a:avLst/>
          </a:prstGeom>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GPT ZERO Test Output </a:t>
            </a:r>
            <a:endParaRPr lang="en-US" dirty="0"/>
          </a:p>
        </p:txBody>
      </p:sp>
      <p:pic>
        <p:nvPicPr>
          <p:cNvPr id="4" name="Content Placeholder 3"/>
          <p:cNvPicPr>
            <a:picLocks noGrp="1"/>
          </p:cNvPicPr>
          <p:nvPr>
            <p:ph idx="1"/>
          </p:nvPr>
        </p:nvPicPr>
        <p:blipFill rotWithShape="1">
          <a:blip r:embed="rId1"/>
          <a:stretch>
            <a:fillRect/>
          </a:stretch>
        </p:blipFill>
        <p:spPr>
          <a:xfrm>
            <a:off x="1777041" y="1264555"/>
            <a:ext cx="8324491" cy="5417389"/>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Towards AI regulation</a:t>
            </a:r>
            <a:endParaRPr lang="en-US" dirty="0"/>
          </a:p>
        </p:txBody>
      </p:sp>
      <p:sp>
        <p:nvSpPr>
          <p:cNvPr id="3" name="Content Placeholder 2"/>
          <p:cNvSpPr>
            <a:spLocks noGrp="1"/>
          </p:cNvSpPr>
          <p:nvPr>
            <p:ph idx="1"/>
          </p:nvPr>
        </p:nvSpPr>
        <p:spPr>
          <a:xfrm>
            <a:off x="2589212" y="1614488"/>
            <a:ext cx="8915400" cy="4296734"/>
          </a:xfrm>
        </p:spPr>
        <p:txBody>
          <a:bodyPr>
            <a:normAutofit/>
          </a:bodyPr>
          <a:lstStyle/>
          <a:p>
            <a:pPr marL="0" indent="0">
              <a:buNone/>
            </a:pPr>
            <a:r>
              <a:rPr lang="en-US" dirty="0"/>
              <a:t>Schools and countries must create policies on AI e.g.</a:t>
            </a:r>
            <a:endParaRPr lang="en-US" dirty="0"/>
          </a:p>
          <a:p>
            <a:pPr marL="0" indent="0">
              <a:buNone/>
            </a:pPr>
            <a:r>
              <a:rPr lang="en-US" dirty="0"/>
              <a:t>European Union has a new regulation for artificial intelligence (AI) called the AI Act.</a:t>
            </a:r>
            <a:endParaRPr lang="en-US" dirty="0"/>
          </a:p>
          <a:p>
            <a:r>
              <a:rPr lang="en-US" b="1" dirty="0"/>
              <a:t>AI Risk Levels:</a:t>
            </a:r>
            <a:r>
              <a:rPr lang="en-US" dirty="0"/>
              <a:t> The Act classifies AI systems based on risk. High-risk AI needs to meet stricter requirements than low-risk AI. AI Risk Levels: The Act classifies AI systems based on risk. High-risk AI needs to meet stricter requirements than low-risk AI.</a:t>
            </a:r>
            <a:endParaRPr lang="en-US" dirty="0"/>
          </a:p>
          <a:p>
            <a:r>
              <a:rPr lang="en-US" b="1" dirty="0"/>
              <a:t>Focus on Trustworthy AI</a:t>
            </a:r>
            <a:r>
              <a:rPr lang="en-US" dirty="0"/>
              <a:t>: The goal is to make sure AI is developed and used in a way that respects human rights and doesn't cause harm.</a:t>
            </a:r>
            <a:endParaRPr lang="en-US" dirty="0"/>
          </a:p>
          <a:p>
            <a:r>
              <a:rPr lang="en-US" b="1" dirty="0"/>
              <a:t>Prohibited Uses</a:t>
            </a:r>
            <a:r>
              <a:rPr lang="en-US" dirty="0"/>
              <a:t>: Certain AI practices are banned, like those that manipulate people or exploit vulnerabilities.</a:t>
            </a:r>
            <a:endParaRPr lang="en-US" dirty="0"/>
          </a:p>
          <a:p>
            <a:r>
              <a:rPr lang="en-US" b="1" dirty="0"/>
              <a:t>EU AI Office</a:t>
            </a:r>
            <a:r>
              <a:rPr lang="en-US" dirty="0"/>
              <a:t>: A new office oversees enforcement and helps make Europe a leader in responsible AI.</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4000" b="1" dirty="0"/>
              <a:t>A journey of endless exploring and testing</a:t>
            </a:r>
            <a:endParaRPr lang="en-US" altLang="en-US" sz="4000" b="1" dirty="0"/>
          </a:p>
        </p:txBody>
      </p:sp>
      <p:sp>
        <p:nvSpPr>
          <p:cNvPr id="3" name="Content Placeholder 2"/>
          <p:cNvSpPr>
            <a:spLocks noGrp="1"/>
          </p:cNvSpPr>
          <p:nvPr>
            <p:ph sz="half" idx="1"/>
          </p:nvPr>
        </p:nvSpPr>
        <p:spPr>
          <a:xfrm>
            <a:off x="838200" y="1825625"/>
            <a:ext cx="10214610" cy="4351655"/>
          </a:xfrm>
        </p:spPr>
        <p:txBody>
          <a:bodyPr>
            <a:normAutofit fontScale="97500"/>
          </a:bodyPr>
          <a:lstStyle/>
          <a:p>
            <a:r>
              <a:rPr lang="en-US" altLang="en-US" dirty="0">
                <a:sym typeface="+mn-ea"/>
              </a:rPr>
              <a:t>AI can i</a:t>
            </a:r>
            <a:r>
              <a:rPr lang="en-US" altLang="en-US" dirty="0" err="1">
                <a:sym typeface="+mn-ea"/>
              </a:rPr>
              <a:t>ncrease</a:t>
            </a:r>
            <a:r>
              <a:rPr lang="en-US" altLang="en-US" dirty="0">
                <a:sym typeface="+mn-ea"/>
              </a:rPr>
              <a:t> student learning outcomes and reduce lecturer workload</a:t>
            </a:r>
            <a:endParaRPr lang="en-US" altLang="en-US" dirty="0">
              <a:sym typeface="+mn-ea"/>
            </a:endParaRPr>
          </a:p>
          <a:p>
            <a:r>
              <a:rPr lang="en-US" altLang="en-US" dirty="0">
                <a:solidFill>
                  <a:schemeClr val="tx1"/>
                </a:solidFill>
                <a:sym typeface="+mn-ea"/>
              </a:rPr>
              <a:t>Its a constantly evolving phenomenon characterised by the advent of new tools </a:t>
            </a:r>
            <a:endParaRPr lang="en-US" altLang="en-US" dirty="0">
              <a:solidFill>
                <a:srgbClr val="FF0000"/>
              </a:solidFill>
            </a:endParaRPr>
          </a:p>
          <a:p>
            <a:r>
              <a:rPr lang="en-US" altLang="en-US" dirty="0"/>
              <a:t>Effective use of AI calls for an Ambidexterous approach: </a:t>
            </a:r>
            <a:endParaRPr lang="en-US" altLang="en-US" dirty="0"/>
          </a:p>
          <a:p>
            <a:pPr lvl="1"/>
            <a:r>
              <a:rPr lang="en-US" altLang="en-US" dirty="0"/>
              <a:t>Exploit the technologies that you know </a:t>
            </a:r>
            <a:endParaRPr lang="en-US" altLang="en-US" dirty="0"/>
          </a:p>
          <a:p>
            <a:pPr lvl="1"/>
            <a:r>
              <a:rPr lang="en-US" altLang="en-US" dirty="0"/>
              <a:t>Keep hunting for newer and better application</a:t>
            </a:r>
            <a:endParaRPr lang="en-US" altLang="en-US" dirty="0"/>
          </a:p>
          <a:p>
            <a:r>
              <a:rPr lang="en-US" altLang="en-US" dirty="0"/>
              <a:t>Assess the reviews by other users and experts</a:t>
            </a:r>
            <a:endParaRPr lang="en-US" altLang="en-US" dirty="0"/>
          </a:p>
          <a:p>
            <a:r>
              <a:rPr lang="en-US" altLang="en-US" dirty="0"/>
              <a:t>Learn from your own use of different applications</a:t>
            </a:r>
            <a:endParaRPr lang="en-US" altLang="en-US" dirty="0"/>
          </a:p>
          <a:p>
            <a:r>
              <a:rPr lang="en-US" altLang="en-US" dirty="0"/>
              <a:t>Above all observe academic ethics</a:t>
            </a:r>
            <a:endParaRPr lang="en-US" altLang="en-US" dirty="0"/>
          </a:p>
        </p:txBody>
      </p:sp>
      <p:pic>
        <p:nvPicPr>
          <p:cNvPr id="3074" name="Picture 2" descr="Cosmos, stars, universe themed illustration in vector typography illustration, Never stop Exploring. The template for motivational lettering phrases. Bright text design element for print, web, fashion Adventure stock vector"/>
          <p:cNvPicPr>
            <a:picLocks noGrp="1" noChangeAspect="1" noChangeArrowheads="1"/>
          </p:cNvPicPr>
          <p:nvPr>
            <p:ph sz="half" idx="2"/>
          </p:nvPr>
        </p:nvPicPr>
        <p:blipFill>
          <a:blip r:embed="rId1">
            <a:extLst>
              <a:ext uri="{28A0092B-C50C-407E-A947-70E740481C1C}">
                <a14:useLocalDpi xmlns:a14="http://schemas.microsoft.com/office/drawing/2010/main" val="0"/>
              </a:ext>
            </a:extLst>
          </a:blip>
          <a:srcRect/>
          <a:stretch>
            <a:fillRect/>
          </a:stretch>
        </p:blipFill>
        <p:spPr bwMode="auto">
          <a:xfrm>
            <a:off x="7070400" y="3365770"/>
            <a:ext cx="5121600" cy="34922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 Conclusion</a:t>
            </a:r>
            <a:endParaRPr lang="en-US" altLang="en-US" dirty="0"/>
          </a:p>
        </p:txBody>
      </p:sp>
      <p:sp>
        <p:nvSpPr>
          <p:cNvPr id="3" name="Content Placeholder 2"/>
          <p:cNvSpPr>
            <a:spLocks noGrp="1"/>
          </p:cNvSpPr>
          <p:nvPr>
            <p:ph idx="1"/>
          </p:nvPr>
        </p:nvSpPr>
        <p:spPr>
          <a:xfrm>
            <a:off x="1677600" y="2133600"/>
            <a:ext cx="9827012" cy="3777622"/>
          </a:xfrm>
        </p:spPr>
        <p:txBody>
          <a:bodyPr/>
          <a:lstStyle/>
          <a:p>
            <a:pPr marL="0" indent="0" algn="ctr">
              <a:buNone/>
            </a:pPr>
            <a:r>
              <a:rPr lang="en-US" dirty="0"/>
              <a:t>By harnessing the capabilities of AI responsibly, academics can unlock new avenues for discovery, enhance research efficiency, personalize learning experiences, and ultimately, contribute to significant advancements across various fields of study.</a:t>
            </a:r>
            <a:endParaRPr lang="en-US" dirty="0"/>
          </a:p>
          <a:p>
            <a:endParaRPr lang="en-US" dirty="0"/>
          </a:p>
          <a:p>
            <a:pPr marL="0" indent="0" algn="ctr">
              <a:buNone/>
            </a:pPr>
            <a:r>
              <a:rPr lang="en-US" b="1" dirty="0"/>
              <a:t>The boldness of the onset often overcomes the fear of the result.“</a:t>
            </a:r>
            <a:endParaRPr lang="en-US" b="1"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9788" y="457200"/>
            <a:ext cx="5683560" cy="1600200"/>
          </a:xfrm>
        </p:spPr>
        <p:txBody>
          <a:bodyPr>
            <a:normAutofit/>
          </a:bodyPr>
          <a:lstStyle/>
          <a:p>
            <a:r>
              <a:rPr lang="en-US" sz="3200" b="1" dirty="0"/>
              <a:t>What is the best use of our time as researchers?</a:t>
            </a:r>
            <a:br>
              <a:rPr lang="en-US" b="1" dirty="0"/>
            </a:br>
            <a:endParaRPr lang="en-US" b="1" dirty="0"/>
          </a:p>
        </p:txBody>
      </p:sp>
      <p:pic>
        <p:nvPicPr>
          <p:cNvPr id="8" name="Picture Placeholder 7"/>
          <p:cNvPicPr>
            <a:picLocks noGrp="1" noChangeAspect="1"/>
          </p:cNvPicPr>
          <p:nvPr>
            <p:ph type="pic" idx="1"/>
          </p:nvPr>
        </p:nvPicPr>
        <p:blipFill>
          <a:blip r:embed="rId1"/>
          <a:srcRect t="11570" b="11570"/>
          <a:stretch>
            <a:fillRect/>
          </a:stretch>
        </p:blipFill>
        <p:spPr>
          <a:xfrm>
            <a:off x="4917001" y="1587113"/>
            <a:ext cx="7080446" cy="3061546"/>
          </a:xfrm>
          <a:prstGeom prst="rect">
            <a:avLst/>
          </a:prstGeom>
        </p:spPr>
      </p:pic>
      <p:sp>
        <p:nvSpPr>
          <p:cNvPr id="6" name="Text Placeholder 5"/>
          <p:cNvSpPr>
            <a:spLocks noGrp="1"/>
          </p:cNvSpPr>
          <p:nvPr>
            <p:ph type="body" sz="half" idx="2"/>
          </p:nvPr>
        </p:nvSpPr>
        <p:spPr>
          <a:xfrm>
            <a:off x="839788" y="1733028"/>
            <a:ext cx="4540510" cy="5270887"/>
          </a:xfrm>
        </p:spPr>
        <p:txBody>
          <a:bodyPr>
            <a:normAutofit/>
          </a:bodyPr>
          <a:lstStyle/>
          <a:p>
            <a:r>
              <a:rPr lang="en-US" altLang="en-US" sz="1800" dirty="0">
                <a:latin typeface="Arial Narrow" panose="020B0606020202030204" pitchFamily="34" charset="0"/>
              </a:rPr>
              <a:t>Memorizing versus conceptualization, abstraction philosophical exegesis </a:t>
            </a:r>
            <a:endParaRPr lang="en-US" alt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Doing long division?</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Calculating sample size manually? </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Memorizing the periodic table?</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Life without AI highly punishing and less rewarding</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Typing without a spell check</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Transcribing hours of interviews</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Automation of lower level tasks grants us time to do more at the higher levels</a:t>
            </a:r>
            <a:endParaRPr lang="en-US" sz="1800" dirty="0">
              <a:latin typeface="Arial Narrow" panose="020B0606020202030204" pitchFamily="34" charset="0"/>
            </a:endParaRPr>
          </a:p>
          <a:p>
            <a:pPr marL="285750" indent="-285750">
              <a:buFont typeface="Arial" panose="020B0604020202020204" pitchFamily="34" charset="0"/>
              <a:buChar char="•"/>
            </a:pPr>
            <a:r>
              <a:rPr lang="en-US" sz="1800" dirty="0">
                <a:latin typeface="Arial Narrow" panose="020B0606020202030204" pitchFamily="34" charset="0"/>
              </a:rPr>
              <a:t>Doing a t-test was worthy a PhD years ago now using t-test creatively may earn a PhD</a:t>
            </a:r>
            <a:endParaRPr lang="en-US" sz="1800" dirty="0">
              <a:latin typeface="Arial Narrow" panose="020B0606020202030204" pitchFamily="34" charset="0"/>
            </a:endParaRPr>
          </a:p>
          <a:p>
            <a:pPr marL="285750" indent="-285750">
              <a:buFont typeface="Arial" panose="020B0604020202020204" pitchFamily="34" charset="0"/>
              <a:buChar char="•"/>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2611" y="303097"/>
            <a:ext cx="8911687" cy="1280890"/>
          </a:xfrm>
        </p:spPr>
        <p:txBody>
          <a:bodyPr>
            <a:normAutofit/>
          </a:bodyPr>
          <a:lstStyle/>
          <a:p>
            <a:r>
              <a:rPr lang="en-US" dirty="0"/>
              <a:t>Scientific networking, aggregating and collaborations</a:t>
            </a:r>
            <a:endParaRPr lang="en-US" dirty="0"/>
          </a:p>
        </p:txBody>
      </p:sp>
      <p:sp>
        <p:nvSpPr>
          <p:cNvPr id="3" name="Content Placeholder 2"/>
          <p:cNvSpPr>
            <a:spLocks noGrp="1"/>
          </p:cNvSpPr>
          <p:nvPr>
            <p:ph idx="1"/>
          </p:nvPr>
        </p:nvSpPr>
        <p:spPr>
          <a:xfrm>
            <a:off x="750685" y="1472120"/>
            <a:ext cx="7498371" cy="3683540"/>
          </a:xfrm>
        </p:spPr>
        <p:txBody>
          <a:bodyPr>
            <a:normAutofit fontScale="92500" lnSpcReduction="10000"/>
          </a:bodyPr>
          <a:lstStyle/>
          <a:p>
            <a:pPr marL="0" indent="0">
              <a:buNone/>
            </a:pPr>
            <a:r>
              <a:rPr lang="en-US" dirty="0"/>
              <a:t>‘Academics are polished by interacting with other academics.’ </a:t>
            </a:r>
            <a:r>
              <a:rPr lang="en-US" dirty="0" err="1"/>
              <a:t>Rasian</a:t>
            </a:r>
            <a:r>
              <a:rPr lang="en-US" dirty="0"/>
              <a:t> </a:t>
            </a:r>
            <a:r>
              <a:rPr lang="en-US" dirty="0" err="1"/>
              <a:t>Maaraj</a:t>
            </a:r>
            <a:r>
              <a:rPr lang="en-US" dirty="0"/>
              <a:t> </a:t>
            </a:r>
            <a:endParaRPr lang="en-US" dirty="0"/>
          </a:p>
          <a:p>
            <a:r>
              <a:rPr lang="en-US" dirty="0"/>
              <a:t>Scientific Matchmaking with AI: AI can facilitate connections between researchers with similar interests by analyzing research topics and publications. </a:t>
            </a:r>
            <a:endParaRPr lang="en-US" dirty="0"/>
          </a:p>
          <a:p>
            <a:r>
              <a:rPr lang="en-US" dirty="0"/>
              <a:t>This can foster collaboration and accelerate scientific progress by bringing together experts from different fields.</a:t>
            </a:r>
            <a:endParaRPr lang="en-US" dirty="0"/>
          </a:p>
          <a:p>
            <a:r>
              <a:rPr lang="en-US" altLang="en-US" dirty="0"/>
              <a:t>Voce Viewer: </a:t>
            </a:r>
            <a:r>
              <a:rPr lang="en-US" dirty="0">
                <a:sym typeface="+mn-ea"/>
              </a:rPr>
              <a:t>www.vos</a:t>
            </a:r>
            <a:r>
              <a:rPr lang="en-US" altLang="en-US" dirty="0">
                <a:sym typeface="+mn-ea"/>
              </a:rPr>
              <a:t>e</a:t>
            </a:r>
            <a:r>
              <a:rPr lang="en-US" dirty="0">
                <a:sym typeface="+mn-ea"/>
              </a:rPr>
              <a:t>viewer.com a software tool for creating maps based on network data and for visualizing and exploration purposes of maps</a:t>
            </a:r>
            <a:endParaRPr lang="en-US" altLang="en-US" dirty="0"/>
          </a:p>
          <a:p>
            <a:r>
              <a:rPr lang="en-US" altLang="en-US" dirty="0"/>
              <a:t>Connected papers: </a:t>
            </a:r>
            <a:r>
              <a:rPr lang="en-US" dirty="0">
                <a:sym typeface="+mn-ea"/>
                <a:hlinkClick r:id="rId1"/>
              </a:rPr>
              <a:t>www.connectedpapers.com</a:t>
            </a:r>
            <a:r>
              <a:rPr lang="en-US" dirty="0">
                <a:sym typeface="+mn-ea"/>
              </a:rPr>
              <a:t> Ideal for authors that want to write a scoping</a:t>
            </a:r>
            <a:r>
              <a:rPr lang="en-US" altLang="en-US" dirty="0">
                <a:sym typeface="+mn-ea"/>
              </a:rPr>
              <a:t> paper or Conducting a </a:t>
            </a:r>
            <a:r>
              <a:rPr lang="en-US" dirty="0">
                <a:sym typeface="+mn-ea"/>
              </a:rPr>
              <a:t>Bibliometric mapping </a:t>
            </a:r>
            <a:endParaRPr lang="en-US" dirty="0"/>
          </a:p>
          <a:p>
            <a:endParaRPr lang="en-US" altLang="en-US" dirty="0"/>
          </a:p>
        </p:txBody>
      </p:sp>
      <p:pic>
        <p:nvPicPr>
          <p:cNvPr id="1026" name="Picture 2" descr="Free Ai Generated Learning illustration and pi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910" y="4717914"/>
            <a:ext cx="4307089" cy="214008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Automating tedious tasks</a:t>
            </a:r>
            <a:endParaRPr lang="en-US" dirty="0"/>
          </a:p>
        </p:txBody>
      </p:sp>
      <p:sp>
        <p:nvSpPr>
          <p:cNvPr id="3" name="Content Placeholder 2"/>
          <p:cNvSpPr>
            <a:spLocks noGrp="1"/>
          </p:cNvSpPr>
          <p:nvPr>
            <p:ph idx="1"/>
          </p:nvPr>
        </p:nvSpPr>
        <p:spPr>
          <a:xfrm>
            <a:off x="858520" y="1825625"/>
            <a:ext cx="5026714" cy="4234707"/>
          </a:xfrm>
        </p:spPr>
        <p:txBody>
          <a:bodyPr>
            <a:normAutofit fontScale="92500"/>
          </a:bodyPr>
          <a:lstStyle/>
          <a:p>
            <a:r>
              <a:rPr lang="en-US" altLang="en-US" dirty="0"/>
              <a:t>Literature reviewing: Whether your are conducting a systematic review or narrative review AI tools will help</a:t>
            </a:r>
            <a:endParaRPr lang="en-US" altLang="en-US" dirty="0"/>
          </a:p>
          <a:p>
            <a:r>
              <a:rPr lang="en-US" altLang="en-US" dirty="0"/>
              <a:t>Reading toolsText to voice tools: the best innovation since sliced bread</a:t>
            </a:r>
            <a:endParaRPr lang="en-US" altLang="en-US" dirty="0"/>
          </a:p>
          <a:p>
            <a:r>
              <a:rPr lang="en-US" altLang="en-US" dirty="0"/>
              <a:t>Academics are incessant readers and reading is a pain that never stops hurting </a:t>
            </a:r>
            <a:endParaRPr lang="en-US" altLang="en-US" dirty="0"/>
          </a:p>
          <a:p>
            <a:r>
              <a:rPr lang="en-US" altLang="en-US" dirty="0"/>
              <a:t>AI text to voice tools allow us to listen to what we should be reading therefore consume more literature than we would manually</a:t>
            </a:r>
            <a:endParaRPr lang="en-US" altLang="en-US" dirty="0"/>
          </a:p>
          <a:p>
            <a:pPr marL="0" indent="0">
              <a:buNone/>
            </a:pPr>
            <a:r>
              <a:rPr lang="en-US" altLang="en-US" dirty="0"/>
              <a:t>‘One machine can do the work of 50 ordinary men. No machine can do the work of one ordinary man.’ Albert Hubbard</a:t>
            </a:r>
            <a:endParaRPr lang="en-US" altLang="en-US" dirty="0"/>
          </a:p>
        </p:txBody>
      </p:sp>
      <p:pic>
        <p:nvPicPr>
          <p:cNvPr id="2050" name="Picture 2" descr="Free ai generated man overloaded illustration"/>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885234" y="2076238"/>
            <a:ext cx="6303455" cy="47817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https://elicit.com/</a:t>
            </a:r>
            <a:endParaRPr lang="en-US" dirty="0"/>
          </a:p>
        </p:txBody>
      </p:sp>
      <p:pic>
        <p:nvPicPr>
          <p:cNvPr id="7" name="Content Placeholder 6"/>
          <p:cNvPicPr>
            <a:picLocks noGrp="1" noChangeAspect="1"/>
          </p:cNvPicPr>
          <p:nvPr>
            <p:ph sz="half" idx="1"/>
          </p:nvPr>
        </p:nvPicPr>
        <p:blipFill>
          <a:blip r:embed="rId1"/>
          <a:stretch>
            <a:fillRect/>
          </a:stretch>
        </p:blipFill>
        <p:spPr>
          <a:xfrm>
            <a:off x="2080801" y="1706401"/>
            <a:ext cx="5263928" cy="3529422"/>
          </a:xfrm>
          <a:prstGeom prst="rect">
            <a:avLst/>
          </a:prstGeom>
        </p:spPr>
      </p:pic>
      <p:sp>
        <p:nvSpPr>
          <p:cNvPr id="6" name="Content Placeholder 5"/>
          <p:cNvSpPr>
            <a:spLocks noGrp="1"/>
          </p:cNvSpPr>
          <p:nvPr>
            <p:ph sz="half" idx="2"/>
          </p:nvPr>
        </p:nvSpPr>
        <p:spPr>
          <a:xfrm>
            <a:off x="7495540" y="1825625"/>
            <a:ext cx="3858260" cy="4351655"/>
          </a:xfrm>
        </p:spPr>
        <p:txBody>
          <a:bodyPr/>
          <a:lstStyle/>
          <a:p>
            <a:r>
              <a:rPr lang="en-US" dirty="0"/>
              <a:t>Elicit </a:t>
            </a:r>
            <a:r>
              <a:rPr lang="en-US" b="1" dirty="0"/>
              <a:t>uses language models to help you automate research workflows, like parts of literature review</a:t>
            </a:r>
            <a:r>
              <a:rPr lang="en-US" dirty="0"/>
              <a:t>. Elicit can find relevant papers without perfect keyword match, summarize takeaways from the paper specific to your question, and extract key information from the papers.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a:stretch>
            <a:fillRect/>
          </a:stretch>
        </p:blipFill>
        <p:spPr>
          <a:xfrm>
            <a:off x="-1121410" y="182880"/>
            <a:ext cx="14630400" cy="7924800"/>
          </a:xfrm>
          <a:prstGeom prst="rect">
            <a:avLst/>
          </a:prstGeom>
        </p:spPr>
      </p:pic>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0</TotalTime>
  <Words>16524</Words>
  <Application>WPS Presentation</Application>
  <PresentationFormat>Widescreen</PresentationFormat>
  <Paragraphs>348</Paragraphs>
  <Slides>40</Slides>
  <Notes>2</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40</vt:i4>
      </vt:variant>
    </vt:vector>
  </HeadingPairs>
  <TitlesOfParts>
    <vt:vector size="59" baseType="lpstr">
      <vt:lpstr>Arial</vt:lpstr>
      <vt:lpstr>SimSun</vt:lpstr>
      <vt:lpstr>Wingdings</vt:lpstr>
      <vt:lpstr>Wingdings 3</vt:lpstr>
      <vt:lpstr>Arial</vt:lpstr>
      <vt:lpstr>Calibri</vt:lpstr>
      <vt:lpstr>Roboto</vt:lpstr>
      <vt:lpstr>AvenirNext LT Pro Bold</vt:lpstr>
      <vt:lpstr>Yu Gothic UI Semibold</vt:lpstr>
      <vt:lpstr>Arial Narrow</vt:lpstr>
      <vt:lpstr>Times New Roman</vt:lpstr>
      <vt:lpstr>Microsoft YaHei</vt:lpstr>
      <vt:lpstr>Arial Unicode MS</vt:lpstr>
      <vt:lpstr>Century Gothic</vt:lpstr>
      <vt:lpstr>Calibri</vt:lpstr>
      <vt:lpstr>helveticaregular</vt:lpstr>
      <vt:lpstr>Segoe Print</vt:lpstr>
      <vt:lpstr>Wisp</vt:lpstr>
      <vt:lpstr>Office Theme</vt:lpstr>
      <vt:lpstr>PowerPoint 演示文稿</vt:lpstr>
      <vt:lpstr>PowerPoint 演示文稿</vt:lpstr>
      <vt:lpstr>AI changing definition</vt:lpstr>
      <vt:lpstr>A journey of endless exploring and testing</vt:lpstr>
      <vt:lpstr>What is the best use of our time as researchers? </vt:lpstr>
      <vt:lpstr>Scientific networking, aggregating and collaborations</vt:lpstr>
      <vt:lpstr>Automating tedious tasks</vt:lpstr>
      <vt:lpstr>https://elicit.com/</vt:lpstr>
      <vt:lpstr>PowerPoint 演示文稿</vt:lpstr>
      <vt:lpstr>PowerPoint 演示文稿</vt:lpstr>
      <vt:lpstr>AI powered automation of Teaching and learning</vt:lpstr>
      <vt:lpstr>AI automation of Teaching and learning</vt:lpstr>
      <vt:lpstr>Different learning styles</vt:lpstr>
      <vt:lpstr>AI and Personalised learning </vt:lpstr>
      <vt:lpstr>Visual designs: Some of us are visual</vt:lpstr>
      <vt:lpstr>Visual designs: Some of us are visual</vt:lpstr>
      <vt:lpstr>https://www.copilotai.com/</vt:lpstr>
      <vt:lpstr>https://d3.harvard.edu/platform-digit/submission/knewton-personalizes-learning-with-the-power-of-ai/ </vt:lpstr>
      <vt:lpstr>PowerPoint 演示文稿</vt:lpstr>
      <vt:lpstr>Automating research and Innovation</vt:lpstr>
      <vt:lpstr>The Future is AI</vt:lpstr>
      <vt:lpstr>Ground breaking work that used AI</vt:lpstr>
      <vt:lpstr>AI and Deskilling, Upskilling, Assistive debate</vt:lpstr>
      <vt:lpstr>Reading Tools</vt:lpstr>
      <vt:lpstr>Reading Tools</vt:lpstr>
      <vt:lpstr>Review literature using AI</vt:lpstr>
      <vt:lpstr>Scholarcy Literature reviewing tool</vt:lpstr>
      <vt:lpstr>PowerPoint 演示文稿</vt:lpstr>
      <vt:lpstr>Important Considerations When Using AI in Academia</vt:lpstr>
      <vt:lpstr>Factors to consider about AI</vt:lpstr>
      <vt:lpstr>Issues to watch out for….</vt:lpstr>
      <vt:lpstr>What is AI Content ?</vt:lpstr>
      <vt:lpstr>AI Content Creation Tools </vt:lpstr>
      <vt:lpstr>Originality.AI   </vt:lpstr>
      <vt:lpstr>Originality AI  Dashboard Interface </vt:lpstr>
      <vt:lpstr> GPT Zero  </vt:lpstr>
      <vt:lpstr>GPT Zero Interface </vt:lpstr>
      <vt:lpstr>GPT ZERO Test Output </vt:lpstr>
      <vt:lpstr>Towards AI regulation</vt:lpstr>
      <vt:lpst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Effectively Integrating Artificial Intelligence (AI) into Academic Life</dc:title>
  <dc:creator>Admin</dc:creator>
  <cp:lastModifiedBy>Primerose Godini</cp:lastModifiedBy>
  <cp:revision>68</cp:revision>
  <dcterms:created xsi:type="dcterms:W3CDTF">2024-05-13T09:21:00Z</dcterms:created>
  <dcterms:modified xsi:type="dcterms:W3CDTF">2024-09-03T12:32:33Z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C1328A78D8664B8EBADFCE3776625BCD_13</vt:lpwstr>
  </property>
  <property fmtid="{D5CDD505-2E9C-101B-9397-08002B2CF9AE}" pid="3" name="KSOProductBuildVer">
    <vt:lpwstr>1033-12.2.0.17562</vt:lpwstr>
  </property>
</Properties>
</file>